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2" r:id="rId6"/>
    <p:sldId id="274" r:id="rId7"/>
    <p:sldId id="276" r:id="rId8"/>
    <p:sldId id="273" r:id="rId9"/>
    <p:sldId id="275" r:id="rId10"/>
    <p:sldId id="269"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07C76C-733E-4E9F-BFAA-7C480A52CCE5}" v="48" dt="2025-10-27T10:12:43.3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78" d="100"/>
          <a:sy n="78" d="100"/>
        </p:scale>
        <p:origin x="73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7B959F-5AC7-F715-DB14-2B88069B7ED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C67FAA83-EF5B-A5DC-3F7E-0912838A9E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3801D328-8DE8-8146-609B-F5EB66F096F8}"/>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5" name="Tijdelijke aanduiding voor voettekst 4">
            <a:extLst>
              <a:ext uri="{FF2B5EF4-FFF2-40B4-BE49-F238E27FC236}">
                <a16:creationId xmlns:a16="http://schemas.microsoft.com/office/drawing/2014/main" id="{2FFCF06C-DBA6-81C1-3DD7-A256BAB8D0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D80C1FE-5E99-F479-6E70-B7F0ADC920DA}"/>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2702129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AFB968-4E06-4C9E-F59E-A0209E08F3C4}"/>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0E9F20D-5E81-00D1-F6DF-A97F74EE0366}"/>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BFBD2C2-2783-729D-5410-55FA7DB481C0}"/>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5" name="Tijdelijke aanduiding voor voettekst 4">
            <a:extLst>
              <a:ext uri="{FF2B5EF4-FFF2-40B4-BE49-F238E27FC236}">
                <a16:creationId xmlns:a16="http://schemas.microsoft.com/office/drawing/2014/main" id="{F8EBC45D-A63B-CE53-13B9-5B7BD382F46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5BDDB5C-9FDE-A82F-354E-5AE7A602BF34}"/>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3914491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2E6165B5-51AB-807C-D6FF-2324D3AFBDAD}"/>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7FC1E616-552C-F52F-762D-DEC49A52A6D6}"/>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EEA1A0F-EA2E-F726-3A86-996AAFD499E2}"/>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5" name="Tijdelijke aanduiding voor voettekst 4">
            <a:extLst>
              <a:ext uri="{FF2B5EF4-FFF2-40B4-BE49-F238E27FC236}">
                <a16:creationId xmlns:a16="http://schemas.microsoft.com/office/drawing/2014/main" id="{601EF75F-7D0D-3F7E-0F66-7AD0B2FB564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B942CA1-B09A-B5AD-723E-6AA2D448DB44}"/>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2865975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F260FE-7E7F-0996-1372-C2AFDA67C63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BFB11DB-DA20-B259-9AC2-3A614BFE5EDD}"/>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B5B4BFC-B238-082F-8E87-A9F948AE005B}"/>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5" name="Tijdelijke aanduiding voor voettekst 4">
            <a:extLst>
              <a:ext uri="{FF2B5EF4-FFF2-40B4-BE49-F238E27FC236}">
                <a16:creationId xmlns:a16="http://schemas.microsoft.com/office/drawing/2014/main" id="{FB7A8EC5-26AB-84D0-7D29-A7480EC366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45A5AC5-E7EB-3CF1-E814-4ED36EC5AB9D}"/>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2243943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2C7851-3AE1-A7D8-5038-BB1044380391}"/>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5DB99BB-CC6E-8745-9185-AAC1309F23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A7B8BAE-072A-E0F5-4EA3-81D5CBD4760B}"/>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5" name="Tijdelijke aanduiding voor voettekst 4">
            <a:extLst>
              <a:ext uri="{FF2B5EF4-FFF2-40B4-BE49-F238E27FC236}">
                <a16:creationId xmlns:a16="http://schemas.microsoft.com/office/drawing/2014/main" id="{A3B04E09-4D31-CAA1-35C3-A03C7F2425E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F7F6AAD-3C67-4E3C-2807-A500A6E43F04}"/>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1362522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A812D8-8B8C-5D5A-D825-E630790CE4C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359E526-FE27-9BBB-2D30-A899B08849F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77B41AA-57EE-2895-DE71-6A167B1E446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CAFD9F77-DD91-FD15-2F5F-E3C6E3709709}"/>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6" name="Tijdelijke aanduiding voor voettekst 5">
            <a:extLst>
              <a:ext uri="{FF2B5EF4-FFF2-40B4-BE49-F238E27FC236}">
                <a16:creationId xmlns:a16="http://schemas.microsoft.com/office/drawing/2014/main" id="{2F1BA236-079A-64FF-06BF-FB59F17F029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E127F11-A8DF-D8A8-88EF-CF1BE4C5D91A}"/>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772393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BC7D81-9394-13C1-EA34-9F086A5330F7}"/>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3200FBD-BE8C-E93F-20FB-B53B94407D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A8FE10E-B7FC-8DA0-1B51-A80E4FF37332}"/>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4CFBA614-BDDE-0FA5-44D5-848E5D0442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EA74891D-92CD-1AE1-CE64-DB3A64E8479A}"/>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956818CD-938F-4413-CEA7-EB113257B4B5}"/>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8" name="Tijdelijke aanduiding voor voettekst 7">
            <a:extLst>
              <a:ext uri="{FF2B5EF4-FFF2-40B4-BE49-F238E27FC236}">
                <a16:creationId xmlns:a16="http://schemas.microsoft.com/office/drawing/2014/main" id="{1B14D3DD-19AD-661B-9117-BA0BAFD0528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F211DA15-A91B-B903-6689-199BDB9C64D7}"/>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2909440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54F6D2-40FD-8EF6-3A95-1E3E9F9D658B}"/>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37A36A9-0A52-F464-75E4-FB28471DE7F5}"/>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4" name="Tijdelijke aanduiding voor voettekst 3">
            <a:extLst>
              <a:ext uri="{FF2B5EF4-FFF2-40B4-BE49-F238E27FC236}">
                <a16:creationId xmlns:a16="http://schemas.microsoft.com/office/drawing/2014/main" id="{91B18166-8FED-5E27-6A9A-8DB3C18EC715}"/>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BBE39C97-B3EB-1C3F-E239-942060521D56}"/>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197451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A0404F9F-F9EC-A036-143A-A2E43A054ABB}"/>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3" name="Tijdelijke aanduiding voor voettekst 2">
            <a:extLst>
              <a:ext uri="{FF2B5EF4-FFF2-40B4-BE49-F238E27FC236}">
                <a16:creationId xmlns:a16="http://schemas.microsoft.com/office/drawing/2014/main" id="{D8616CC4-A9E5-7F5C-5431-9D2C5EAA116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5C19AB0-98BC-BAAD-149E-572B0F7BC778}"/>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3925610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47733E-8738-DCF2-3243-4BF0A850169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721C0838-2E48-6414-1FDA-0CD35008F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9809674-987D-CFB3-A327-F31D394F2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9BF2A35-FB4A-C6B2-4593-53307C00E7C3}"/>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6" name="Tijdelijke aanduiding voor voettekst 5">
            <a:extLst>
              <a:ext uri="{FF2B5EF4-FFF2-40B4-BE49-F238E27FC236}">
                <a16:creationId xmlns:a16="http://schemas.microsoft.com/office/drawing/2014/main" id="{D30CA194-7A2F-01BB-1C1C-DE07D9D838C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AA499D9-25C9-5465-D209-1E807FD7FC32}"/>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1836545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20FF5B-2189-7ED0-1117-48189F88EFA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F1E199D-9AF5-E81D-F357-40D56E2C43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421E2E9-8A5E-878C-1FC6-6C09273578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3E2A008-2E34-99D3-A83E-DEDE645AC74A}"/>
              </a:ext>
            </a:extLst>
          </p:cNvPr>
          <p:cNvSpPr>
            <a:spLocks noGrp="1"/>
          </p:cNvSpPr>
          <p:nvPr>
            <p:ph type="dt" sz="half" idx="10"/>
          </p:nvPr>
        </p:nvSpPr>
        <p:spPr/>
        <p:txBody>
          <a:bodyPr/>
          <a:lstStyle/>
          <a:p>
            <a:fld id="{4A127FA4-0413-46AF-A239-DF88171BF095}" type="datetimeFigureOut">
              <a:rPr lang="nl-NL" smtClean="0"/>
              <a:t>11-11-2025</a:t>
            </a:fld>
            <a:endParaRPr lang="nl-NL"/>
          </a:p>
        </p:txBody>
      </p:sp>
      <p:sp>
        <p:nvSpPr>
          <p:cNvPr id="6" name="Tijdelijke aanduiding voor voettekst 5">
            <a:extLst>
              <a:ext uri="{FF2B5EF4-FFF2-40B4-BE49-F238E27FC236}">
                <a16:creationId xmlns:a16="http://schemas.microsoft.com/office/drawing/2014/main" id="{618C88E5-B195-0A7E-E310-2CC066F7B06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884EBA6-F8C4-350F-545B-14A08763657E}"/>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4167500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5D2EBBD-923E-AF6D-B436-5C075D65C9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2409DE9-CD73-EF31-E59E-92C19995BF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4871CB0-8E32-0332-B606-32ED57135D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127FA4-0413-46AF-A239-DF88171BF095}" type="datetimeFigureOut">
              <a:rPr lang="nl-NL" smtClean="0"/>
              <a:t>11-11-2025</a:t>
            </a:fld>
            <a:endParaRPr lang="nl-NL"/>
          </a:p>
        </p:txBody>
      </p:sp>
      <p:sp>
        <p:nvSpPr>
          <p:cNvPr id="5" name="Tijdelijke aanduiding voor voettekst 4">
            <a:extLst>
              <a:ext uri="{FF2B5EF4-FFF2-40B4-BE49-F238E27FC236}">
                <a16:creationId xmlns:a16="http://schemas.microsoft.com/office/drawing/2014/main" id="{C6C693FA-33E1-D224-5850-65C64F4DFA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66F16FBD-9523-B77E-B04A-214078FD82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16851CB-9716-423B-8DFB-9FD417E84C6A}" type="slidenum">
              <a:rPr lang="nl-NL" smtClean="0"/>
              <a:t>‹nr.›</a:t>
            </a:fld>
            <a:endParaRPr lang="nl-NL"/>
          </a:p>
        </p:txBody>
      </p:sp>
    </p:spTree>
    <p:extLst>
      <p:ext uri="{BB962C8B-B14F-4D97-AF65-F5344CB8AC3E}">
        <p14:creationId xmlns:p14="http://schemas.microsoft.com/office/powerpoint/2010/main" val="2981618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el 1">
            <a:extLst>
              <a:ext uri="{FF2B5EF4-FFF2-40B4-BE49-F238E27FC236}">
                <a16:creationId xmlns:a16="http://schemas.microsoft.com/office/drawing/2014/main" id="{E134F9D7-DC29-B17E-EBB1-35D59D8A7804}"/>
              </a:ext>
            </a:extLst>
          </p:cNvPr>
          <p:cNvSpPr>
            <a:spLocks noGrp="1"/>
          </p:cNvSpPr>
          <p:nvPr>
            <p:ph type="ctrTitle"/>
          </p:nvPr>
        </p:nvSpPr>
        <p:spPr>
          <a:xfrm>
            <a:off x="3880430" y="583345"/>
            <a:ext cx="7160357" cy="4164820"/>
          </a:xfrm>
        </p:spPr>
        <p:txBody>
          <a:bodyPr anchor="t">
            <a:normAutofit/>
          </a:bodyPr>
          <a:lstStyle/>
          <a:p>
            <a:pPr algn="r"/>
            <a:r>
              <a:rPr lang="nl-NL" sz="8000" dirty="0">
                <a:solidFill>
                  <a:srgbClr val="FFFFFF"/>
                </a:solidFill>
                <a:latin typeface="Copperplate Gothic Bold" panose="020E0705020206020404" pitchFamily="34" charset="0"/>
              </a:rPr>
              <a:t>Intervisie scholen</a:t>
            </a:r>
          </a:p>
        </p:txBody>
      </p:sp>
      <p:sp>
        <p:nvSpPr>
          <p:cNvPr id="3" name="Ondertitel 2">
            <a:extLst>
              <a:ext uri="{FF2B5EF4-FFF2-40B4-BE49-F238E27FC236}">
                <a16:creationId xmlns:a16="http://schemas.microsoft.com/office/drawing/2014/main" id="{652940B1-DB27-6FC1-5543-7A640FD0F208}"/>
              </a:ext>
            </a:extLst>
          </p:cNvPr>
          <p:cNvSpPr>
            <a:spLocks noGrp="1"/>
          </p:cNvSpPr>
          <p:nvPr>
            <p:ph type="subTitle" idx="1"/>
          </p:nvPr>
        </p:nvSpPr>
        <p:spPr>
          <a:xfrm>
            <a:off x="1208228" y="5972174"/>
            <a:ext cx="8578699" cy="504825"/>
          </a:xfrm>
        </p:spPr>
        <p:txBody>
          <a:bodyPr>
            <a:normAutofit/>
          </a:bodyPr>
          <a:lstStyle/>
          <a:p>
            <a:pPr algn="l"/>
            <a:r>
              <a:rPr lang="nl-NL" sz="2000" dirty="0">
                <a:solidFill>
                  <a:srgbClr val="FFFFFF"/>
                </a:solidFill>
              </a:rPr>
              <a:t>Najaar 2025</a:t>
            </a: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11572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438E228-CC9B-DBCA-8A79-4FEFD406E00C}"/>
              </a:ext>
            </a:extLst>
          </p:cNvPr>
          <p:cNvSpPr>
            <a:spLocks noGrp="1"/>
          </p:cNvSpPr>
          <p:nvPr>
            <p:ph type="title"/>
          </p:nvPr>
        </p:nvSpPr>
        <p:spPr>
          <a:xfrm>
            <a:off x="1245072" y="1289765"/>
            <a:ext cx="3651101" cy="4270963"/>
          </a:xfrm>
        </p:spPr>
        <p:txBody>
          <a:bodyPr anchor="ctr">
            <a:normAutofit/>
          </a:bodyPr>
          <a:lstStyle/>
          <a:p>
            <a:pPr algn="ctr"/>
            <a:r>
              <a:rPr lang="nl-NL" sz="4300" dirty="0">
                <a:solidFill>
                  <a:srgbClr val="FFFFFF"/>
                </a:solidFill>
                <a:latin typeface="Copperplate Gothic Bold" panose="020E0705020206020404" pitchFamily="34" charset="0"/>
              </a:rPr>
              <a:t>Input, vragen en/of casuïstiek </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Tijdelijke aanduiding voor inhoud 2">
            <a:extLst>
              <a:ext uri="{FF2B5EF4-FFF2-40B4-BE49-F238E27FC236}">
                <a16:creationId xmlns:a16="http://schemas.microsoft.com/office/drawing/2014/main" id="{D8D261CD-C881-939B-4267-A1DED8A43734}"/>
              </a:ext>
            </a:extLst>
          </p:cNvPr>
          <p:cNvSpPr>
            <a:spLocks noGrp="1"/>
          </p:cNvSpPr>
          <p:nvPr>
            <p:ph idx="1"/>
          </p:nvPr>
        </p:nvSpPr>
        <p:spPr>
          <a:xfrm>
            <a:off x="6297233" y="518400"/>
            <a:ext cx="4771607" cy="5837949"/>
          </a:xfrm>
        </p:spPr>
        <p:txBody>
          <a:bodyPr anchor="ctr">
            <a:normAutofit/>
          </a:bodyPr>
          <a:lstStyle/>
          <a:p>
            <a:pPr marL="0" indent="0">
              <a:buNone/>
            </a:pPr>
            <a:r>
              <a:rPr lang="nl-NL" sz="9600" dirty="0">
                <a:solidFill>
                  <a:schemeClr val="tx1">
                    <a:alpha val="80000"/>
                  </a:schemeClr>
                </a:solidFill>
                <a:latin typeface="Copperplate Gothic Bold" panose="020E0705020206020404" pitchFamily="34" charset="0"/>
              </a:rPr>
              <a:t>   ?????</a:t>
            </a:r>
          </a:p>
          <a:p>
            <a:pPr marL="0" indent="0">
              <a:buNone/>
            </a:pPr>
            <a:endParaRPr lang="nl-NL" sz="2000" dirty="0">
              <a:solidFill>
                <a:schemeClr val="tx1">
                  <a:alpha val="80000"/>
                </a:schemeClr>
              </a:solidFill>
              <a:latin typeface="Copperplate Gothic Bold" panose="020E0705020206020404" pitchFamily="34" charset="0"/>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3356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B578E9B-AB98-4C59-1C69-293F3F7A4141}"/>
              </a:ext>
            </a:extLst>
          </p:cNvPr>
          <p:cNvSpPr>
            <a:spLocks noGrp="1"/>
          </p:cNvSpPr>
          <p:nvPr>
            <p:ph type="title"/>
          </p:nvPr>
        </p:nvSpPr>
        <p:spPr>
          <a:xfrm>
            <a:off x="1245072" y="1289765"/>
            <a:ext cx="3651101" cy="4270963"/>
          </a:xfrm>
        </p:spPr>
        <p:txBody>
          <a:bodyPr anchor="ctr">
            <a:normAutofit/>
          </a:bodyPr>
          <a:lstStyle/>
          <a:p>
            <a:pPr algn="ctr"/>
            <a:r>
              <a:rPr lang="nl-NL" sz="5600">
                <a:solidFill>
                  <a:srgbClr val="FFFFFF"/>
                </a:solidFill>
                <a:latin typeface="Copperplate Gothic Bold" panose="020E0705020206020404" pitchFamily="34" charset="0"/>
              </a:rPr>
              <a:t>agenda</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Tijdelijke aanduiding voor inhoud 2">
            <a:extLst>
              <a:ext uri="{FF2B5EF4-FFF2-40B4-BE49-F238E27FC236}">
                <a16:creationId xmlns:a16="http://schemas.microsoft.com/office/drawing/2014/main" id="{C685F6CC-EEAA-4B20-9008-A79042D8EB7E}"/>
              </a:ext>
            </a:extLst>
          </p:cNvPr>
          <p:cNvSpPr>
            <a:spLocks noGrp="1"/>
          </p:cNvSpPr>
          <p:nvPr>
            <p:ph idx="1"/>
          </p:nvPr>
        </p:nvSpPr>
        <p:spPr>
          <a:xfrm>
            <a:off x="6297233" y="518400"/>
            <a:ext cx="4771607" cy="5837949"/>
          </a:xfrm>
        </p:spPr>
        <p:txBody>
          <a:bodyPr anchor="ctr">
            <a:normAutofit/>
          </a:bodyPr>
          <a:lstStyle/>
          <a:p>
            <a:r>
              <a:rPr lang="nl-NL" sz="2000" dirty="0" err="1">
                <a:solidFill>
                  <a:schemeClr val="tx1">
                    <a:alpha val="80000"/>
                  </a:schemeClr>
                </a:solidFill>
                <a:latin typeface="Copperplate Gothic Bold" panose="020E0705020206020404" pitchFamily="34" charset="0"/>
              </a:rPr>
              <a:t>Disclosure</a:t>
            </a:r>
            <a:endParaRPr lang="nl-NL" sz="2000" dirty="0">
              <a:solidFill>
                <a:schemeClr val="tx1">
                  <a:alpha val="80000"/>
                </a:schemeClr>
              </a:solidFill>
              <a:latin typeface="Copperplate Gothic Bold" panose="020E0705020206020404" pitchFamily="34" charset="0"/>
            </a:endParaRPr>
          </a:p>
          <a:p>
            <a:r>
              <a:rPr lang="nl-NL" sz="2000" dirty="0">
                <a:solidFill>
                  <a:schemeClr val="tx1">
                    <a:alpha val="80000"/>
                  </a:schemeClr>
                </a:solidFill>
                <a:latin typeface="Copperplate Gothic Bold" panose="020E0705020206020404" pitchFamily="34" charset="0"/>
              </a:rPr>
              <a:t>Meldcode &amp; veilig thuis</a:t>
            </a:r>
            <a:endParaRPr lang="nl-NL" sz="1800" dirty="0">
              <a:solidFill>
                <a:schemeClr val="tx1">
                  <a:alpha val="80000"/>
                </a:schemeClr>
              </a:solidFill>
              <a:latin typeface="Copperplate Gothic Bold" panose="020E0705020206020404" pitchFamily="34" charset="0"/>
            </a:endParaRPr>
          </a:p>
          <a:p>
            <a:r>
              <a:rPr lang="nl-NL" sz="2000" dirty="0">
                <a:solidFill>
                  <a:schemeClr val="tx1">
                    <a:alpha val="80000"/>
                  </a:schemeClr>
                </a:solidFill>
                <a:latin typeface="Copperplate Gothic Bold" panose="020E0705020206020404" pitchFamily="34" charset="0"/>
              </a:rPr>
              <a:t>Input, vragen, casuïstiek vanuit jullie</a:t>
            </a: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1034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ED2C9F0A-17DA-DA4F-F055-3CDCEE37C5A5}"/>
              </a:ext>
            </a:extLst>
          </p:cNvPr>
          <p:cNvSpPr>
            <a:spLocks noGrp="1"/>
          </p:cNvSpPr>
          <p:nvPr>
            <p:ph type="title"/>
          </p:nvPr>
        </p:nvSpPr>
        <p:spPr>
          <a:xfrm>
            <a:off x="1188069" y="381935"/>
            <a:ext cx="4008583" cy="5974414"/>
          </a:xfrm>
        </p:spPr>
        <p:txBody>
          <a:bodyPr anchor="ctr">
            <a:normAutofit/>
          </a:bodyPr>
          <a:lstStyle/>
          <a:p>
            <a:r>
              <a:rPr lang="nl-NL" sz="2600" dirty="0" err="1">
                <a:solidFill>
                  <a:srgbClr val="FFFFFF"/>
                </a:solidFill>
                <a:latin typeface="Copperplate Gothic Bold" panose="020E0705020206020404" pitchFamily="34" charset="0"/>
              </a:rPr>
              <a:t>Disclosure</a:t>
            </a:r>
            <a:endParaRPr lang="nl-NL" sz="2600" dirty="0">
              <a:solidFill>
                <a:srgbClr val="FFFFFF"/>
              </a:solidFill>
              <a:latin typeface="Copperplate Gothic Bold" panose="020E0705020206020404" pitchFamily="34" charset="0"/>
            </a:endParaRP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E125777A-63E8-1162-7C9E-673AD4CAD321}"/>
              </a:ext>
            </a:extLst>
          </p:cNvPr>
          <p:cNvSpPr>
            <a:spLocks noGrp="1"/>
          </p:cNvSpPr>
          <p:nvPr>
            <p:ph idx="1"/>
          </p:nvPr>
        </p:nvSpPr>
        <p:spPr>
          <a:xfrm>
            <a:off x="6577688" y="682961"/>
            <a:ext cx="4771607" cy="5837949"/>
          </a:xfrm>
        </p:spPr>
        <p:txBody>
          <a:bodyPr anchor="ctr">
            <a:normAutofit/>
          </a:bodyPr>
          <a:lstStyle/>
          <a:p>
            <a:r>
              <a:rPr lang="nl-NL" i="1" dirty="0" err="1">
                <a:latin typeface="Times New Roman" panose="02020603050405020304" pitchFamily="18" charset="0"/>
                <a:cs typeface="Times New Roman" panose="02020603050405020304" pitchFamily="18" charset="0"/>
              </a:rPr>
              <a:t>Disclosure</a:t>
            </a:r>
            <a:r>
              <a:rPr lang="nl-NL" dirty="0">
                <a:latin typeface="Times New Roman" panose="02020603050405020304" pitchFamily="18" charset="0"/>
                <a:cs typeface="Times New Roman" panose="02020603050405020304" pitchFamily="18" charset="0"/>
              </a:rPr>
              <a:t> is het moment waarop een kind uit eigen beweging vertelt over onveiligheid in de thuissituatie.</a:t>
            </a:r>
          </a:p>
          <a:p>
            <a:endParaRPr lang="nl-NL" dirty="0">
              <a:latin typeface="Times New Roman" panose="02020603050405020304" pitchFamily="18" charset="0"/>
              <a:cs typeface="Times New Roman" panose="02020603050405020304" pitchFamily="18" charset="0"/>
            </a:endParaRPr>
          </a:p>
          <a:p>
            <a:r>
              <a:rPr lang="nl-NL" dirty="0">
                <a:latin typeface="Times New Roman" panose="02020603050405020304" pitchFamily="18" charset="0"/>
                <a:cs typeface="Times New Roman" panose="02020603050405020304" pitchFamily="18" charset="0"/>
              </a:rPr>
              <a:t>Wanneer een kind op school onthult dat het thuis onveilig is (bijvoorbeeld door mishandeling, verwaarlozing of seksueel misbruik) is dit vaak een ingrijpend moment, zowel voor het kind als voor de onderwijsprofessional. </a:t>
            </a: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1866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8221B504-D7F5-992A-0626-3890D69B2E6C}"/>
              </a:ext>
            </a:extLst>
          </p:cNvPr>
          <p:cNvSpPr>
            <a:spLocks noGrp="1"/>
          </p:cNvSpPr>
          <p:nvPr>
            <p:ph type="title"/>
          </p:nvPr>
        </p:nvSpPr>
        <p:spPr>
          <a:xfrm>
            <a:off x="1188069" y="381935"/>
            <a:ext cx="4008583" cy="5974414"/>
          </a:xfrm>
        </p:spPr>
        <p:txBody>
          <a:bodyPr anchor="ctr">
            <a:normAutofit/>
          </a:bodyPr>
          <a:lstStyle/>
          <a:p>
            <a:r>
              <a:rPr lang="nl-NL" sz="2600" dirty="0">
                <a:solidFill>
                  <a:srgbClr val="FFFFFF"/>
                </a:solidFill>
                <a:latin typeface="Copperplate Gothic Bold" panose="020E0705020206020404" pitchFamily="34" charset="0"/>
              </a:rPr>
              <a:t>Rol van de school</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4B8023EC-A63E-7286-6032-9482E77DD46E}"/>
              </a:ext>
            </a:extLst>
          </p:cNvPr>
          <p:cNvSpPr>
            <a:spLocks noGrp="1"/>
          </p:cNvSpPr>
          <p:nvPr>
            <p:ph idx="1"/>
          </p:nvPr>
        </p:nvSpPr>
        <p:spPr>
          <a:xfrm>
            <a:off x="5779911" y="554152"/>
            <a:ext cx="5806251" cy="5802197"/>
          </a:xfrm>
        </p:spPr>
        <p:txBody>
          <a:bodyPr anchor="ctr">
            <a:normAutofit fontScale="92500"/>
          </a:bodyPr>
          <a:lstStyle/>
          <a:p>
            <a:pPr marL="0" indent="0">
              <a:buNone/>
            </a:pPr>
            <a:r>
              <a:rPr lang="nl-NL" dirty="0">
                <a:latin typeface="Times New Roman" panose="02020603050405020304" pitchFamily="18" charset="0"/>
                <a:cs typeface="Times New Roman" panose="02020603050405020304" pitchFamily="18" charset="0"/>
              </a:rPr>
              <a:t>Scholen hebben een signalerende en </a:t>
            </a:r>
            <a:r>
              <a:rPr lang="nl-NL" dirty="0" err="1">
                <a:latin typeface="Times New Roman" panose="02020603050405020304" pitchFamily="18" charset="0"/>
                <a:cs typeface="Times New Roman" panose="02020603050405020304" pitchFamily="18" charset="0"/>
              </a:rPr>
              <a:t>meldplichtige</a:t>
            </a:r>
            <a:r>
              <a:rPr lang="nl-NL" dirty="0">
                <a:latin typeface="Times New Roman" panose="02020603050405020304" pitchFamily="18" charset="0"/>
                <a:cs typeface="Times New Roman" panose="02020603050405020304" pitchFamily="18" charset="0"/>
              </a:rPr>
              <a:t> rol bij kindermishandeling en huiselijk geweld, volgens de Meldcode Huiselijk Geweld en Kindermishandeling.</a:t>
            </a:r>
          </a:p>
          <a:p>
            <a:pPr marL="0" indent="0">
              <a:buNone/>
            </a:pPr>
            <a:endParaRPr lang="nl-NL" sz="2000" dirty="0">
              <a:solidFill>
                <a:schemeClr val="tx1">
                  <a:alpha val="80000"/>
                </a:schemeClr>
              </a:solidFill>
              <a:latin typeface="Times New Roman" panose="02020603050405020304" pitchFamily="18" charset="0"/>
              <a:cs typeface="Times New Roman" panose="02020603050405020304" pitchFamily="18" charset="0"/>
            </a:endParaRPr>
          </a:p>
          <a:p>
            <a:pPr lvl="0"/>
            <a:r>
              <a:rPr lang="nl-NL" b="1" dirty="0">
                <a:latin typeface="Times New Roman" panose="02020603050405020304" pitchFamily="18" charset="0"/>
                <a:cs typeface="Times New Roman" panose="02020603050405020304" pitchFamily="18" charset="0"/>
              </a:rPr>
              <a:t>Vertrouwensband opbouwen</a:t>
            </a:r>
            <a:r>
              <a:rPr lang="nl-NL" dirty="0">
                <a:latin typeface="Times New Roman" panose="02020603050405020304" pitchFamily="18" charset="0"/>
                <a:cs typeface="Times New Roman" panose="02020603050405020304" pitchFamily="18" charset="0"/>
              </a:rPr>
              <a:t>: </a:t>
            </a:r>
            <a:r>
              <a:rPr lang="nl-NL" sz="2400" dirty="0">
                <a:latin typeface="Times New Roman" panose="02020603050405020304" pitchFamily="18" charset="0"/>
                <a:cs typeface="Times New Roman" panose="02020603050405020304" pitchFamily="18" charset="0"/>
              </a:rPr>
              <a:t>Investeer in een veilige sfeer en persoonlijke aandacht. Kinderen praten pas als ze zich veilig voelen.</a:t>
            </a:r>
          </a:p>
          <a:p>
            <a:pPr lvl="0"/>
            <a:r>
              <a:rPr lang="nl-NL" b="1" dirty="0">
                <a:latin typeface="Times New Roman" panose="02020603050405020304" pitchFamily="18" charset="0"/>
                <a:cs typeface="Times New Roman" panose="02020603050405020304" pitchFamily="18" charset="0"/>
              </a:rPr>
              <a:t>Signalen herkennen</a:t>
            </a:r>
            <a:r>
              <a:rPr lang="nl-NL" dirty="0">
                <a:latin typeface="Times New Roman" panose="02020603050405020304" pitchFamily="18" charset="0"/>
                <a:cs typeface="Times New Roman" panose="02020603050405020304" pitchFamily="18" charset="0"/>
              </a:rPr>
              <a:t>: </a:t>
            </a:r>
            <a:r>
              <a:rPr lang="nl-NL" sz="2400" dirty="0">
                <a:latin typeface="Times New Roman" panose="02020603050405020304" pitchFamily="18" charset="0"/>
                <a:cs typeface="Times New Roman" panose="02020603050405020304" pitchFamily="18" charset="0"/>
              </a:rPr>
              <a:t>Let op gedragsveranderingen, lichamelijke klachten, vermoeidheid, angst of teruggetrokken gedrag.</a:t>
            </a:r>
          </a:p>
          <a:p>
            <a:pPr lvl="0"/>
            <a:r>
              <a:rPr lang="nl-NL" b="1" dirty="0">
                <a:latin typeface="Times New Roman" panose="02020603050405020304" pitchFamily="18" charset="0"/>
                <a:cs typeface="Times New Roman" panose="02020603050405020304" pitchFamily="18" charset="0"/>
              </a:rPr>
              <a:t>Open houding</a:t>
            </a:r>
            <a:r>
              <a:rPr lang="nl-NL" dirty="0">
                <a:latin typeface="Times New Roman" panose="02020603050405020304" pitchFamily="18" charset="0"/>
                <a:cs typeface="Times New Roman" panose="02020603050405020304" pitchFamily="18" charset="0"/>
              </a:rPr>
              <a:t>: </a:t>
            </a:r>
            <a:r>
              <a:rPr lang="nl-NL" sz="2400" dirty="0">
                <a:latin typeface="Times New Roman" panose="02020603050405020304" pitchFamily="18" charset="0"/>
                <a:cs typeface="Times New Roman" panose="02020603050405020304" pitchFamily="18" charset="0"/>
              </a:rPr>
              <a:t>Zorg dat kinderen weten dat ze bij jou terechtkunnen. Benoem dat praten helpt en dat ze niet schuldig zijn.</a:t>
            </a: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3809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F647E86-0081-D86C-B65B-AC45F77B93B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AAB6818-728F-BCCA-E6FE-D3050E206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24810AD-E434-C5C3-5F80-0ADDB5994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7E105BDA-98FE-76DF-F313-FB092CA53B1E}"/>
              </a:ext>
            </a:extLst>
          </p:cNvPr>
          <p:cNvSpPr>
            <a:spLocks noGrp="1"/>
          </p:cNvSpPr>
          <p:nvPr>
            <p:ph type="title"/>
          </p:nvPr>
        </p:nvSpPr>
        <p:spPr>
          <a:xfrm>
            <a:off x="1188069" y="381935"/>
            <a:ext cx="4008583" cy="5974414"/>
          </a:xfrm>
        </p:spPr>
        <p:txBody>
          <a:bodyPr anchor="ctr">
            <a:normAutofit/>
          </a:bodyPr>
          <a:lstStyle/>
          <a:p>
            <a:r>
              <a:rPr lang="nl-NL" sz="2600" dirty="0">
                <a:solidFill>
                  <a:srgbClr val="FFFFFF"/>
                </a:solidFill>
                <a:latin typeface="Copperplate Gothic Bold" panose="020E0705020206020404" pitchFamily="34" charset="0"/>
              </a:rPr>
              <a:t>Hoe reageer je op een </a:t>
            </a:r>
            <a:r>
              <a:rPr lang="nl-NL" sz="2600" dirty="0" err="1">
                <a:solidFill>
                  <a:srgbClr val="FFFFFF"/>
                </a:solidFill>
                <a:latin typeface="Copperplate Gothic Bold" panose="020E0705020206020404" pitchFamily="34" charset="0"/>
              </a:rPr>
              <a:t>disclosure</a:t>
            </a:r>
            <a:endParaRPr lang="nl-NL" sz="2600" dirty="0">
              <a:solidFill>
                <a:srgbClr val="FFFFFF"/>
              </a:solidFill>
              <a:latin typeface="Copperplate Gothic Bold" panose="020E0705020206020404" pitchFamily="34" charset="0"/>
            </a:endParaRPr>
          </a:p>
        </p:txBody>
      </p:sp>
      <p:grpSp>
        <p:nvGrpSpPr>
          <p:cNvPr id="12" name="Group 11">
            <a:extLst>
              <a:ext uri="{FF2B5EF4-FFF2-40B4-BE49-F238E27FC236}">
                <a16:creationId xmlns:a16="http://schemas.microsoft.com/office/drawing/2014/main" id="{9D7C48E6-680E-D9F9-BB07-B8FF98A313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089C9AF3-77AC-08A7-1E0E-C9427A9DD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9DB02A85-0B2F-34A0-4CA6-EC81E40A4C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370F78C1-F3F4-6678-1CAB-5FC172DE7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B60FAA57-DF3F-4708-8203-DC56D73C093E}"/>
              </a:ext>
            </a:extLst>
          </p:cNvPr>
          <p:cNvSpPr>
            <a:spLocks noGrp="1"/>
          </p:cNvSpPr>
          <p:nvPr>
            <p:ph idx="1"/>
          </p:nvPr>
        </p:nvSpPr>
        <p:spPr>
          <a:xfrm>
            <a:off x="6297233" y="518400"/>
            <a:ext cx="4771607" cy="5837949"/>
          </a:xfrm>
        </p:spPr>
        <p:txBody>
          <a:bodyPr anchor="ctr">
            <a:normAutofit fontScale="92500" lnSpcReduction="10000"/>
          </a:bodyPr>
          <a:lstStyle/>
          <a:p>
            <a:pPr lvl="0"/>
            <a:r>
              <a:rPr lang="nl-NL" b="1" dirty="0">
                <a:latin typeface="Times New Roman" panose="02020603050405020304" pitchFamily="18" charset="0"/>
                <a:cs typeface="Times New Roman" panose="02020603050405020304" pitchFamily="18" charset="0"/>
              </a:rPr>
              <a:t>Blijf rustig en luister</a:t>
            </a:r>
            <a:r>
              <a:rPr lang="nl-NL" dirty="0">
                <a:latin typeface="Times New Roman" panose="02020603050405020304" pitchFamily="18" charset="0"/>
                <a:cs typeface="Times New Roman" panose="02020603050405020304" pitchFamily="18" charset="0"/>
              </a:rPr>
              <a:t>: </a:t>
            </a:r>
          </a:p>
          <a:p>
            <a:pPr lvl="1"/>
            <a:r>
              <a:rPr lang="nl-NL" dirty="0">
                <a:latin typeface="Times New Roman" panose="02020603050405020304" pitchFamily="18" charset="0"/>
                <a:cs typeface="Times New Roman" panose="02020603050405020304" pitchFamily="18" charset="0"/>
              </a:rPr>
              <a:t>Laat het kind uitpraten zonder onderbrekingen of oordeel.</a:t>
            </a:r>
          </a:p>
          <a:p>
            <a:pPr lvl="0"/>
            <a:r>
              <a:rPr lang="nl-NL" b="1" dirty="0">
                <a:latin typeface="Times New Roman" panose="02020603050405020304" pitchFamily="18" charset="0"/>
                <a:cs typeface="Times New Roman" panose="02020603050405020304" pitchFamily="18" charset="0"/>
              </a:rPr>
              <a:t>Geloof het kind</a:t>
            </a:r>
            <a:r>
              <a:rPr lang="nl-NL" dirty="0">
                <a:latin typeface="Times New Roman" panose="02020603050405020304" pitchFamily="18" charset="0"/>
                <a:cs typeface="Times New Roman" panose="02020603050405020304" pitchFamily="18" charset="0"/>
              </a:rPr>
              <a:t>: </a:t>
            </a:r>
          </a:p>
          <a:p>
            <a:pPr lvl="1"/>
            <a:r>
              <a:rPr lang="nl-NL" dirty="0">
                <a:latin typeface="Times New Roman" panose="02020603050405020304" pitchFamily="18" charset="0"/>
                <a:cs typeface="Times New Roman" panose="02020603050405020304" pitchFamily="18" charset="0"/>
              </a:rPr>
              <a:t>Neem het serieus, ook als het moeilijk te geloven lijkt.</a:t>
            </a:r>
          </a:p>
          <a:p>
            <a:pPr lvl="0"/>
            <a:r>
              <a:rPr lang="nl-NL" b="1" dirty="0">
                <a:latin typeface="Times New Roman" panose="02020603050405020304" pitchFamily="18" charset="0"/>
                <a:cs typeface="Times New Roman" panose="02020603050405020304" pitchFamily="18" charset="0"/>
              </a:rPr>
              <a:t>Stel open vragen</a:t>
            </a:r>
            <a:r>
              <a:rPr lang="nl-NL" dirty="0">
                <a:latin typeface="Times New Roman" panose="02020603050405020304" pitchFamily="18" charset="0"/>
                <a:cs typeface="Times New Roman" panose="02020603050405020304" pitchFamily="18" charset="0"/>
              </a:rPr>
              <a:t>: </a:t>
            </a:r>
          </a:p>
          <a:p>
            <a:pPr lvl="1"/>
            <a:r>
              <a:rPr lang="nl-NL" dirty="0">
                <a:latin typeface="Times New Roman" panose="02020603050405020304" pitchFamily="18" charset="0"/>
                <a:cs typeface="Times New Roman" panose="02020603050405020304" pitchFamily="18" charset="0"/>
              </a:rPr>
              <a:t>Vraag bijvoorbeeld: “Wil je me vertellen wat er gebeurd is?” Vermijd </a:t>
            </a:r>
            <a:r>
              <a:rPr lang="nl-NL" u="sng" dirty="0">
                <a:latin typeface="Times New Roman" panose="02020603050405020304" pitchFamily="18" charset="0"/>
                <a:cs typeface="Times New Roman" panose="02020603050405020304" pitchFamily="18" charset="0"/>
              </a:rPr>
              <a:t>suggestieve</a:t>
            </a:r>
            <a:r>
              <a:rPr lang="nl-NL" dirty="0">
                <a:latin typeface="Times New Roman" panose="02020603050405020304" pitchFamily="18" charset="0"/>
                <a:cs typeface="Times New Roman" panose="02020603050405020304" pitchFamily="18" charset="0"/>
              </a:rPr>
              <a:t> vragen.</a:t>
            </a:r>
          </a:p>
          <a:p>
            <a:pPr lvl="0"/>
            <a:r>
              <a:rPr lang="nl-NL" b="1" dirty="0">
                <a:latin typeface="Times New Roman" panose="02020603050405020304" pitchFamily="18" charset="0"/>
                <a:cs typeface="Times New Roman" panose="02020603050405020304" pitchFamily="18" charset="0"/>
              </a:rPr>
              <a:t>Beloof geen geheimhouding</a:t>
            </a:r>
            <a:r>
              <a:rPr lang="nl-NL" dirty="0">
                <a:latin typeface="Times New Roman" panose="02020603050405020304" pitchFamily="18" charset="0"/>
                <a:cs typeface="Times New Roman" panose="02020603050405020304" pitchFamily="18" charset="0"/>
              </a:rPr>
              <a:t>:</a:t>
            </a:r>
          </a:p>
          <a:p>
            <a:pPr lvl="1"/>
            <a:r>
              <a:rPr lang="nl-NL" dirty="0">
                <a:latin typeface="Times New Roman" panose="02020603050405020304" pitchFamily="18" charset="0"/>
                <a:cs typeface="Times New Roman" panose="02020603050405020304" pitchFamily="18" charset="0"/>
              </a:rPr>
              <a:t>Leg uit dat je moet zorgen voor veiligheid en dat je hulp gaat inschakelen.</a:t>
            </a:r>
          </a:p>
          <a:p>
            <a:pPr lvl="0"/>
            <a:r>
              <a:rPr lang="nl-NL" b="1" dirty="0">
                <a:latin typeface="Times New Roman" panose="02020603050405020304" pitchFamily="18" charset="0"/>
                <a:cs typeface="Times New Roman" panose="02020603050405020304" pitchFamily="18" charset="0"/>
              </a:rPr>
              <a:t>Noteer zorgvuldig</a:t>
            </a:r>
            <a:r>
              <a:rPr lang="nl-NL" dirty="0">
                <a:latin typeface="Times New Roman" panose="02020603050405020304" pitchFamily="18" charset="0"/>
                <a:cs typeface="Times New Roman" panose="02020603050405020304" pitchFamily="18" charset="0"/>
              </a:rPr>
              <a:t>: </a:t>
            </a:r>
          </a:p>
          <a:p>
            <a:pPr lvl="1"/>
            <a:r>
              <a:rPr lang="nl-NL" dirty="0">
                <a:latin typeface="Times New Roman" panose="02020603050405020304" pitchFamily="18" charset="0"/>
                <a:cs typeface="Times New Roman" panose="02020603050405020304" pitchFamily="18" charset="0"/>
              </a:rPr>
              <a:t>Schrijf op wat het kind zegt, zo letterlijk mogelijk.</a:t>
            </a:r>
          </a:p>
        </p:txBody>
      </p:sp>
      <p:cxnSp>
        <p:nvCxnSpPr>
          <p:cNvPr id="17" name="Straight Connector 16">
            <a:extLst>
              <a:ext uri="{FF2B5EF4-FFF2-40B4-BE49-F238E27FC236}">
                <a16:creationId xmlns:a16="http://schemas.microsoft.com/office/drawing/2014/main" id="{665FE5B0-0F46-D77F-5BFD-C844F1029F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9912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C18FF2-688C-EBC5-72CA-0243BC63BFF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B84CFD7-1912-C969-4D7A-9961DF245E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A27644C-12C3-6C75-B3CB-E648A44CF2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F22E1A91-B84E-A709-7E18-8EECE6A470B9}"/>
              </a:ext>
            </a:extLst>
          </p:cNvPr>
          <p:cNvSpPr>
            <a:spLocks noGrp="1"/>
          </p:cNvSpPr>
          <p:nvPr>
            <p:ph type="title"/>
          </p:nvPr>
        </p:nvSpPr>
        <p:spPr>
          <a:xfrm>
            <a:off x="1188069" y="381935"/>
            <a:ext cx="4008583" cy="5974414"/>
          </a:xfrm>
        </p:spPr>
        <p:txBody>
          <a:bodyPr anchor="ctr">
            <a:normAutofit/>
          </a:bodyPr>
          <a:lstStyle/>
          <a:p>
            <a:r>
              <a:rPr lang="nl-NL" sz="2600" dirty="0">
                <a:solidFill>
                  <a:srgbClr val="FFFFFF"/>
                </a:solidFill>
                <a:latin typeface="Copperplate Gothic Bold" panose="020E0705020206020404" pitchFamily="34" charset="0"/>
              </a:rPr>
              <a:t>Volg de stappen van de meldcode</a:t>
            </a:r>
          </a:p>
        </p:txBody>
      </p:sp>
      <p:grpSp>
        <p:nvGrpSpPr>
          <p:cNvPr id="12" name="Group 11">
            <a:extLst>
              <a:ext uri="{FF2B5EF4-FFF2-40B4-BE49-F238E27FC236}">
                <a16:creationId xmlns:a16="http://schemas.microsoft.com/office/drawing/2014/main" id="{7B1DE4B0-1FA0-3900-955F-FC9209B0C1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8308E9F2-FA64-079B-7597-EDCE5F258A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7229E3-846D-21B4-AFB3-78FBBC0B8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1B7BFAE-A413-5F15-C6EC-DF51CE8279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1E920D4C-58A9-ACAB-CE3D-D8EECCA1989A}"/>
              </a:ext>
            </a:extLst>
          </p:cNvPr>
          <p:cNvSpPr>
            <a:spLocks noGrp="1"/>
          </p:cNvSpPr>
          <p:nvPr>
            <p:ph idx="1"/>
          </p:nvPr>
        </p:nvSpPr>
        <p:spPr>
          <a:xfrm>
            <a:off x="6297233" y="518400"/>
            <a:ext cx="4771607" cy="5837949"/>
          </a:xfrm>
        </p:spPr>
        <p:txBody>
          <a:bodyPr anchor="ctr">
            <a:normAutofit/>
          </a:bodyPr>
          <a:lstStyle/>
          <a:p>
            <a:pPr marL="0" indent="0">
              <a:buNone/>
            </a:pPr>
            <a:r>
              <a:rPr lang="nl-NL" dirty="0">
                <a:latin typeface="Times New Roman" panose="02020603050405020304" pitchFamily="18" charset="0"/>
                <a:cs typeface="Times New Roman" panose="02020603050405020304" pitchFamily="18" charset="0"/>
              </a:rPr>
              <a:t>De vijf stappen zijn:</a:t>
            </a:r>
          </a:p>
          <a:p>
            <a:pPr lvl="0"/>
            <a:r>
              <a:rPr lang="nl-NL" dirty="0">
                <a:latin typeface="Times New Roman" panose="02020603050405020304" pitchFamily="18" charset="0"/>
                <a:cs typeface="Times New Roman" panose="02020603050405020304" pitchFamily="18" charset="0"/>
              </a:rPr>
              <a:t>In kaart brengen van signalen.</a:t>
            </a:r>
          </a:p>
          <a:p>
            <a:pPr lvl="0"/>
            <a:r>
              <a:rPr lang="nl-NL" dirty="0">
                <a:latin typeface="Times New Roman" panose="02020603050405020304" pitchFamily="18" charset="0"/>
                <a:cs typeface="Times New Roman" panose="02020603050405020304" pitchFamily="18" charset="0"/>
              </a:rPr>
              <a:t>Overleggen met een collega / </a:t>
            </a:r>
            <a:r>
              <a:rPr lang="nl-NL" dirty="0" err="1">
                <a:latin typeface="Times New Roman" panose="02020603050405020304" pitchFamily="18" charset="0"/>
                <a:cs typeface="Times New Roman" panose="02020603050405020304" pitchFamily="18" charset="0"/>
              </a:rPr>
              <a:t>aandachtsfunctionaris</a:t>
            </a:r>
            <a:r>
              <a:rPr lang="nl-NL" dirty="0">
                <a:latin typeface="Times New Roman" panose="02020603050405020304" pitchFamily="18" charset="0"/>
                <a:cs typeface="Times New Roman" panose="02020603050405020304" pitchFamily="18" charset="0"/>
              </a:rPr>
              <a:t>.</a:t>
            </a:r>
          </a:p>
          <a:p>
            <a:pPr lvl="0"/>
            <a:r>
              <a:rPr lang="nl-NL" dirty="0">
                <a:latin typeface="Times New Roman" panose="02020603050405020304" pitchFamily="18" charset="0"/>
                <a:cs typeface="Times New Roman" panose="02020603050405020304" pitchFamily="18" charset="0"/>
              </a:rPr>
              <a:t>Gesprek voeren met ouders (indien veilig en passend).</a:t>
            </a:r>
          </a:p>
          <a:p>
            <a:pPr lvl="0"/>
            <a:r>
              <a:rPr lang="nl-NL" dirty="0">
                <a:latin typeface="Times New Roman" panose="02020603050405020304" pitchFamily="18" charset="0"/>
                <a:cs typeface="Times New Roman" panose="02020603050405020304" pitchFamily="18" charset="0"/>
              </a:rPr>
              <a:t>Wegen van het geweld / de mishandeling.</a:t>
            </a:r>
          </a:p>
          <a:p>
            <a:pPr lvl="0"/>
            <a:r>
              <a:rPr lang="nl-NL" dirty="0">
                <a:latin typeface="Times New Roman" panose="02020603050405020304" pitchFamily="18" charset="0"/>
                <a:cs typeface="Times New Roman" panose="02020603050405020304" pitchFamily="18" charset="0"/>
              </a:rPr>
              <a:t>Beslissen: melden bij Veilig Thuis en/of hulp organiseren.</a:t>
            </a:r>
          </a:p>
        </p:txBody>
      </p:sp>
      <p:cxnSp>
        <p:nvCxnSpPr>
          <p:cNvPr id="17" name="Straight Connector 16">
            <a:extLst>
              <a:ext uri="{FF2B5EF4-FFF2-40B4-BE49-F238E27FC236}">
                <a16:creationId xmlns:a16="http://schemas.microsoft.com/office/drawing/2014/main" id="{48C90E87-0DCC-BDF8-911C-DAC7DF32AB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398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46C765-B1EC-3CAE-25F8-1E3C8103FEE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219FA9D-8D8E-324C-114D-5297D62ED4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E5C3DA5-07DB-72C5-189F-521C22F48B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CA295963-5A38-804A-6AA1-CB6BD067BEAD}"/>
              </a:ext>
            </a:extLst>
          </p:cNvPr>
          <p:cNvSpPr>
            <a:spLocks noGrp="1"/>
          </p:cNvSpPr>
          <p:nvPr>
            <p:ph type="title"/>
          </p:nvPr>
        </p:nvSpPr>
        <p:spPr>
          <a:xfrm>
            <a:off x="1188069" y="381935"/>
            <a:ext cx="4008583" cy="5974414"/>
          </a:xfrm>
        </p:spPr>
        <p:txBody>
          <a:bodyPr anchor="ctr">
            <a:normAutofit/>
          </a:bodyPr>
          <a:lstStyle/>
          <a:p>
            <a:r>
              <a:rPr lang="nl-NL" sz="2600" dirty="0">
                <a:solidFill>
                  <a:srgbClr val="FFFFFF"/>
                </a:solidFill>
                <a:latin typeface="Copperplate Gothic Bold" panose="020E0705020206020404" pitchFamily="34" charset="0"/>
              </a:rPr>
              <a:t>Stap 3</a:t>
            </a:r>
          </a:p>
        </p:txBody>
      </p:sp>
      <p:grpSp>
        <p:nvGrpSpPr>
          <p:cNvPr id="12" name="Group 11">
            <a:extLst>
              <a:ext uri="{FF2B5EF4-FFF2-40B4-BE49-F238E27FC236}">
                <a16:creationId xmlns:a16="http://schemas.microsoft.com/office/drawing/2014/main" id="{033C62B7-D2B9-1F6B-7356-E670072171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7A89F29A-A617-8897-D6CC-F497E98C1A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572F8A2D-E7E5-4086-2506-3DA88DFF18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0E0C6D1B-8DA7-9910-917A-8B982B3890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613BBA1E-804C-7D5D-72D0-1493FD76F7E5}"/>
              </a:ext>
            </a:extLst>
          </p:cNvPr>
          <p:cNvSpPr>
            <a:spLocks noGrp="1"/>
          </p:cNvSpPr>
          <p:nvPr>
            <p:ph idx="1"/>
          </p:nvPr>
        </p:nvSpPr>
        <p:spPr>
          <a:xfrm>
            <a:off x="6297233" y="518400"/>
            <a:ext cx="4771607" cy="5837949"/>
          </a:xfrm>
        </p:spPr>
        <p:txBody>
          <a:bodyPr anchor="ctr">
            <a:normAutofit/>
          </a:bodyPr>
          <a:lstStyle/>
          <a:p>
            <a:pPr marL="0" indent="0">
              <a:buNone/>
            </a:pPr>
            <a:endParaRPr lang="nl-NL" dirty="0">
              <a:latin typeface="Times New Roman" panose="02020603050405020304" pitchFamily="18" charset="0"/>
              <a:cs typeface="Times New Roman" panose="02020603050405020304" pitchFamily="18" charset="0"/>
            </a:endParaRPr>
          </a:p>
          <a:p>
            <a:r>
              <a:rPr lang="nl-NL" dirty="0">
                <a:latin typeface="Times New Roman" panose="02020603050405020304" pitchFamily="18" charset="0"/>
                <a:cs typeface="Times New Roman" panose="02020603050405020304" pitchFamily="18" charset="0"/>
              </a:rPr>
              <a:t>Plannen van het gesprek:</a:t>
            </a:r>
          </a:p>
          <a:p>
            <a:pPr lvl="1"/>
            <a:r>
              <a:rPr lang="nl-NL" dirty="0">
                <a:latin typeface="Times New Roman" panose="02020603050405020304" pitchFamily="18" charset="0"/>
                <a:cs typeface="Times New Roman" panose="02020603050405020304" pitchFamily="18" charset="0"/>
              </a:rPr>
              <a:t>Alle direct betrokkenen spreken</a:t>
            </a:r>
          </a:p>
          <a:p>
            <a:pPr lvl="1"/>
            <a:r>
              <a:rPr lang="nl-NL" dirty="0">
                <a:latin typeface="Times New Roman" panose="02020603050405020304" pitchFamily="18" charset="0"/>
                <a:cs typeface="Times New Roman" panose="02020603050405020304" pitchFamily="18" charset="0"/>
              </a:rPr>
              <a:t>Liefst in de ochtend</a:t>
            </a:r>
          </a:p>
          <a:p>
            <a:pPr lvl="1"/>
            <a:r>
              <a:rPr lang="nl-NL" dirty="0">
                <a:latin typeface="Times New Roman" panose="02020603050405020304" pitchFamily="18" charset="0"/>
                <a:cs typeface="Times New Roman" panose="02020603050405020304" pitchFamily="18" charset="0"/>
              </a:rPr>
              <a:t>Liefst niet eind van de week</a:t>
            </a:r>
          </a:p>
          <a:p>
            <a:pPr lvl="1"/>
            <a:r>
              <a:rPr lang="nl-NL" dirty="0">
                <a:latin typeface="Times New Roman" panose="02020603050405020304" pitchFamily="18" charset="0"/>
                <a:cs typeface="Times New Roman" panose="02020603050405020304" pitchFamily="18" charset="0"/>
              </a:rPr>
              <a:t>Melding al voorbereid </a:t>
            </a:r>
            <a:r>
              <a:rPr lang="nl-NL">
                <a:latin typeface="Times New Roman" panose="02020603050405020304" pitchFamily="18" charset="0"/>
                <a:cs typeface="Times New Roman" panose="02020603050405020304" pitchFamily="18" charset="0"/>
              </a:rPr>
              <a:t>hebben klaar staan, </a:t>
            </a:r>
            <a:r>
              <a:rPr lang="nl-NL" dirty="0">
                <a:latin typeface="Times New Roman" panose="02020603050405020304" pitchFamily="18" charset="0"/>
                <a:cs typeface="Times New Roman" panose="02020603050405020304" pitchFamily="18" charset="0"/>
              </a:rPr>
              <a:t>zodat deze direct naar Veilig Thuis kan</a:t>
            </a:r>
          </a:p>
          <a:p>
            <a:pPr lvl="1"/>
            <a:r>
              <a:rPr lang="nl-NL" dirty="0">
                <a:latin typeface="Times New Roman" panose="02020603050405020304" pitchFamily="18" charset="0"/>
                <a:cs typeface="Times New Roman" panose="02020603050405020304" pitchFamily="18" charset="0"/>
              </a:rPr>
              <a:t>Wat als het gesprek met direct betrokkenen lastig gaat zijn?</a:t>
            </a:r>
          </a:p>
        </p:txBody>
      </p:sp>
      <p:cxnSp>
        <p:nvCxnSpPr>
          <p:cNvPr id="17" name="Straight Connector 16">
            <a:extLst>
              <a:ext uri="{FF2B5EF4-FFF2-40B4-BE49-F238E27FC236}">
                <a16:creationId xmlns:a16="http://schemas.microsoft.com/office/drawing/2014/main" id="{C45C6DC9-16F1-7111-DE00-5311D32962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6825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026A5DD-47F9-6784-819D-DEF400A156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68AA313-A3A4-3463-1D53-DDA228C68A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0075E0-8152-8EE7-30E2-F751317520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D15ACCD7-07EE-5061-9FAD-F86A0FE927EB}"/>
              </a:ext>
            </a:extLst>
          </p:cNvPr>
          <p:cNvSpPr>
            <a:spLocks noGrp="1"/>
          </p:cNvSpPr>
          <p:nvPr>
            <p:ph type="title"/>
          </p:nvPr>
        </p:nvSpPr>
        <p:spPr>
          <a:xfrm>
            <a:off x="1188069" y="381935"/>
            <a:ext cx="4008583" cy="5974414"/>
          </a:xfrm>
        </p:spPr>
        <p:txBody>
          <a:bodyPr anchor="ctr">
            <a:normAutofit/>
          </a:bodyPr>
          <a:lstStyle/>
          <a:p>
            <a:r>
              <a:rPr lang="nl-NL" sz="2600" dirty="0">
                <a:solidFill>
                  <a:srgbClr val="FFFFFF"/>
                </a:solidFill>
                <a:latin typeface="Copperplate Gothic Bold" panose="020E0705020206020404" pitchFamily="34" charset="0"/>
              </a:rPr>
              <a:t>Rol van Veilig Thuis in dit proces</a:t>
            </a:r>
          </a:p>
        </p:txBody>
      </p:sp>
      <p:grpSp>
        <p:nvGrpSpPr>
          <p:cNvPr id="12" name="Group 11">
            <a:extLst>
              <a:ext uri="{FF2B5EF4-FFF2-40B4-BE49-F238E27FC236}">
                <a16:creationId xmlns:a16="http://schemas.microsoft.com/office/drawing/2014/main" id="{22F02CDC-003D-8A9B-1F3B-9120B32C3B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9A88FEDD-F898-4D82-777D-03E40E4D60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C590E352-A3E5-CF7C-1988-0436B0BEE6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3907EA54-33B6-D62C-9821-4265183B1C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A9914972-E9C6-04F2-3693-B60F476DB2ED}"/>
              </a:ext>
            </a:extLst>
          </p:cNvPr>
          <p:cNvSpPr>
            <a:spLocks noGrp="1"/>
          </p:cNvSpPr>
          <p:nvPr>
            <p:ph idx="1"/>
          </p:nvPr>
        </p:nvSpPr>
        <p:spPr>
          <a:xfrm>
            <a:off x="6297233" y="518400"/>
            <a:ext cx="4771607" cy="5837949"/>
          </a:xfrm>
        </p:spPr>
        <p:txBody>
          <a:bodyPr anchor="ctr">
            <a:normAutofit fontScale="85000" lnSpcReduction="10000"/>
          </a:bodyPr>
          <a:lstStyle/>
          <a:p>
            <a:pPr lvl="0"/>
            <a:r>
              <a:rPr lang="nl-NL" b="1" dirty="0">
                <a:latin typeface="Times New Roman" panose="02020603050405020304" pitchFamily="18" charset="0"/>
                <a:cs typeface="Times New Roman" panose="02020603050405020304" pitchFamily="18" charset="0"/>
              </a:rPr>
              <a:t>Adviesfunctie</a:t>
            </a:r>
            <a:r>
              <a:rPr lang="nl-NL" dirty="0">
                <a:latin typeface="Times New Roman" panose="02020603050405020304" pitchFamily="18" charset="0"/>
                <a:cs typeface="Times New Roman" panose="02020603050405020304" pitchFamily="18" charset="0"/>
              </a:rPr>
              <a:t>: Je mag altijd bellen voor overleg, ook zonder direct te melden.</a:t>
            </a:r>
          </a:p>
          <a:p>
            <a:pPr lvl="0"/>
            <a:r>
              <a:rPr lang="nl-NL" b="1" dirty="0">
                <a:latin typeface="Times New Roman" panose="02020603050405020304" pitchFamily="18" charset="0"/>
                <a:cs typeface="Times New Roman" panose="02020603050405020304" pitchFamily="18" charset="0"/>
              </a:rPr>
              <a:t>Ondersteuning: </a:t>
            </a:r>
            <a:r>
              <a:rPr lang="nl-NL" dirty="0">
                <a:latin typeface="Times New Roman" panose="02020603050405020304" pitchFamily="18" charset="0"/>
                <a:cs typeface="Times New Roman" panose="02020603050405020304" pitchFamily="18" charset="0"/>
              </a:rPr>
              <a:t>Veilig Thuis kan aansluiten bij het gesprek met ouders.</a:t>
            </a:r>
            <a:endParaRPr lang="nl-NL" b="1" dirty="0">
              <a:latin typeface="Times New Roman" panose="02020603050405020304" pitchFamily="18" charset="0"/>
              <a:cs typeface="Times New Roman" panose="02020603050405020304" pitchFamily="18" charset="0"/>
            </a:endParaRPr>
          </a:p>
          <a:p>
            <a:pPr lvl="0"/>
            <a:r>
              <a:rPr lang="nl-NL" b="1" dirty="0">
                <a:latin typeface="Times New Roman" panose="02020603050405020304" pitchFamily="18" charset="0"/>
                <a:cs typeface="Times New Roman" panose="02020603050405020304" pitchFamily="18" charset="0"/>
              </a:rPr>
              <a:t>Beoordeling van meldingen</a:t>
            </a:r>
            <a:r>
              <a:rPr lang="nl-NL" dirty="0">
                <a:latin typeface="Times New Roman" panose="02020603050405020304" pitchFamily="18" charset="0"/>
                <a:cs typeface="Times New Roman" panose="02020603050405020304" pitchFamily="18" charset="0"/>
              </a:rPr>
              <a:t>: Veilig Thuis bepaalt of er hulp nodig is en schakelt eventueel hulpverlening in.</a:t>
            </a:r>
          </a:p>
          <a:p>
            <a:pPr lvl="0"/>
            <a:r>
              <a:rPr lang="nl-NL" b="1" dirty="0">
                <a:latin typeface="Times New Roman" panose="02020603050405020304" pitchFamily="18" charset="0"/>
                <a:cs typeface="Times New Roman" panose="02020603050405020304" pitchFamily="18" charset="0"/>
              </a:rPr>
              <a:t>Bescherming van het kind</a:t>
            </a:r>
            <a:r>
              <a:rPr lang="nl-NL" dirty="0">
                <a:latin typeface="Times New Roman" panose="02020603050405020304" pitchFamily="18" charset="0"/>
                <a:cs typeface="Times New Roman" panose="02020603050405020304" pitchFamily="18" charset="0"/>
              </a:rPr>
              <a:t>: Bij ernstige situaties kan Veilig Thuis vervolgstappen ondernemen.</a:t>
            </a:r>
          </a:p>
          <a:p>
            <a:pPr lvl="0"/>
            <a:r>
              <a:rPr lang="nl-NL" b="1" dirty="0">
                <a:latin typeface="Times New Roman" panose="02020603050405020304" pitchFamily="18" charset="0"/>
                <a:cs typeface="Times New Roman" panose="02020603050405020304" pitchFamily="18" charset="0"/>
              </a:rPr>
              <a:t>Terugkoppeling</a:t>
            </a:r>
            <a:r>
              <a:rPr lang="nl-NL" dirty="0">
                <a:latin typeface="Times New Roman" panose="02020603050405020304" pitchFamily="18" charset="0"/>
                <a:cs typeface="Times New Roman" panose="02020603050405020304" pitchFamily="18" charset="0"/>
              </a:rPr>
              <a:t>: Na een melding krijg je als school informatie over het vervolg, voor zover dat mag volgens de AVG.</a:t>
            </a:r>
          </a:p>
        </p:txBody>
      </p:sp>
      <p:cxnSp>
        <p:nvCxnSpPr>
          <p:cNvPr id="17" name="Straight Connector 16">
            <a:extLst>
              <a:ext uri="{FF2B5EF4-FFF2-40B4-BE49-F238E27FC236}">
                <a16:creationId xmlns:a16="http://schemas.microsoft.com/office/drawing/2014/main" id="{384BA43C-0703-8FBF-8B51-E9FB59E866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1633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37AE59F-0120-06D7-E004-284AA643358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F86F24D-13E1-3161-6F48-6E74F39FFD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69CD65-BB26-83DA-DA73-E75953A862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1CF06245-FA89-E37C-3356-F0CCC0211785}"/>
              </a:ext>
            </a:extLst>
          </p:cNvPr>
          <p:cNvSpPr>
            <a:spLocks noGrp="1"/>
          </p:cNvSpPr>
          <p:nvPr>
            <p:ph type="title"/>
          </p:nvPr>
        </p:nvSpPr>
        <p:spPr>
          <a:xfrm>
            <a:off x="1188069" y="381935"/>
            <a:ext cx="4008583" cy="5974414"/>
          </a:xfrm>
        </p:spPr>
        <p:txBody>
          <a:bodyPr anchor="ctr">
            <a:normAutofit/>
          </a:bodyPr>
          <a:lstStyle/>
          <a:p>
            <a:r>
              <a:rPr lang="nl-NL" sz="2600" dirty="0">
                <a:solidFill>
                  <a:srgbClr val="FFFFFF"/>
                </a:solidFill>
                <a:latin typeface="Copperplate Gothic Bold" panose="020E0705020206020404" pitchFamily="34" charset="0"/>
              </a:rPr>
              <a:t>Do’s in gesprek met ouders</a:t>
            </a:r>
          </a:p>
        </p:txBody>
      </p:sp>
      <p:grpSp>
        <p:nvGrpSpPr>
          <p:cNvPr id="12" name="Group 11">
            <a:extLst>
              <a:ext uri="{FF2B5EF4-FFF2-40B4-BE49-F238E27FC236}">
                <a16:creationId xmlns:a16="http://schemas.microsoft.com/office/drawing/2014/main" id="{8D03644D-8865-F0EF-F712-83FFC35D692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2B59B35A-5FD3-3D40-8997-1A04A5B47C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C10861F7-F6E1-DCF2-1F7D-26813C7310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84F2B3CA-2138-7D87-891C-6FF24E11E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70A7B874-C392-C0AE-40A6-F48434A106C7}"/>
              </a:ext>
            </a:extLst>
          </p:cNvPr>
          <p:cNvSpPr>
            <a:spLocks noGrp="1"/>
          </p:cNvSpPr>
          <p:nvPr>
            <p:ph idx="1"/>
          </p:nvPr>
        </p:nvSpPr>
        <p:spPr>
          <a:xfrm>
            <a:off x="6297233" y="518400"/>
            <a:ext cx="4771607" cy="5837949"/>
          </a:xfrm>
        </p:spPr>
        <p:txBody>
          <a:bodyPr anchor="ctr">
            <a:normAutofit fontScale="62500" lnSpcReduction="20000"/>
          </a:bodyPr>
          <a:lstStyle/>
          <a:p>
            <a:pPr lvl="0"/>
            <a:r>
              <a:rPr lang="nl-NL" b="1" dirty="0"/>
              <a:t>Voorbereiden</a:t>
            </a:r>
            <a:endParaRPr lang="nl-NL" dirty="0"/>
          </a:p>
          <a:p>
            <a:pPr lvl="1"/>
            <a:r>
              <a:rPr lang="nl-NL" dirty="0"/>
              <a:t>Bespreek vooraf met collega’s wat je wilt delen.</a:t>
            </a:r>
          </a:p>
          <a:p>
            <a:pPr lvl="1"/>
            <a:r>
              <a:rPr lang="nl-NL" dirty="0"/>
              <a:t>Kies een rustige, veilige setting.</a:t>
            </a:r>
          </a:p>
          <a:p>
            <a:pPr lvl="0"/>
            <a:r>
              <a:rPr lang="nl-NL" b="1" dirty="0"/>
              <a:t>Open en respectvol communiceren</a:t>
            </a:r>
            <a:endParaRPr lang="nl-NL" dirty="0"/>
          </a:p>
          <a:p>
            <a:pPr lvl="1"/>
            <a:r>
              <a:rPr lang="nl-NL" dirty="0"/>
              <a:t>Begin met: “We maken ons zorgen en willen dit graag met u bespreken.”</a:t>
            </a:r>
          </a:p>
          <a:p>
            <a:pPr lvl="1"/>
            <a:r>
              <a:rPr lang="nl-NL" dirty="0"/>
              <a:t>Benoem concrete observaties, geen interpretaties.</a:t>
            </a:r>
          </a:p>
          <a:p>
            <a:pPr lvl="0"/>
            <a:r>
              <a:rPr lang="nl-NL" b="1" dirty="0"/>
              <a:t>Luisteren en ruimte geven</a:t>
            </a:r>
            <a:endParaRPr lang="nl-NL" dirty="0"/>
          </a:p>
          <a:p>
            <a:pPr lvl="1"/>
            <a:r>
              <a:rPr lang="nl-NL" dirty="0"/>
              <a:t>Laat ouders reageren zonder onderbreking.</a:t>
            </a:r>
          </a:p>
          <a:p>
            <a:pPr lvl="1"/>
            <a:r>
              <a:rPr lang="nl-NL" dirty="0"/>
              <a:t>Toon begrip, ook bij emotionele reacties.</a:t>
            </a:r>
          </a:p>
          <a:p>
            <a:pPr lvl="0"/>
            <a:r>
              <a:rPr lang="nl-NL" b="1" dirty="0"/>
              <a:t>Transparant zijn over je rol</a:t>
            </a:r>
            <a:endParaRPr lang="nl-NL" dirty="0"/>
          </a:p>
          <a:p>
            <a:pPr lvl="1"/>
            <a:r>
              <a:rPr lang="nl-NL" dirty="0"/>
              <a:t>Leg uit dat je werkt volgens de meldcode.</a:t>
            </a:r>
          </a:p>
          <a:p>
            <a:pPr lvl="1"/>
            <a:r>
              <a:rPr lang="nl-NL" dirty="0"/>
              <a:t>Geef aan dat je verplicht bent te handelen bij zorgen.</a:t>
            </a:r>
          </a:p>
          <a:p>
            <a:pPr lvl="0"/>
            <a:r>
              <a:rPr lang="nl-NL" b="1" dirty="0"/>
              <a:t>Samenwerking zoeken</a:t>
            </a:r>
            <a:endParaRPr lang="nl-NL" dirty="0"/>
          </a:p>
          <a:p>
            <a:pPr lvl="1"/>
            <a:r>
              <a:rPr lang="nl-NL" dirty="0"/>
              <a:t>Vraag: “Hoe kunnen we samen zorgen dat uw kind zich veilig voelt?”</a:t>
            </a:r>
          </a:p>
          <a:p>
            <a:pPr lvl="0"/>
            <a:r>
              <a:rPr lang="nl-NL" b="1" dirty="0"/>
              <a:t>Afspraken maken over veiligheid</a:t>
            </a:r>
            <a:endParaRPr lang="nl-NL" dirty="0"/>
          </a:p>
          <a:p>
            <a:pPr lvl="1"/>
            <a:r>
              <a:rPr lang="nl-NL" dirty="0"/>
              <a:t>Bespreek of het kind veilig naar huis kan.</a:t>
            </a:r>
          </a:p>
          <a:p>
            <a:pPr lvl="1"/>
            <a:r>
              <a:rPr lang="nl-NL" dirty="0"/>
              <a:t>Overweeg tijdelijke maatregelen zoals opvang, contact met Veilig Thuis of extra begeleiding.</a:t>
            </a:r>
          </a:p>
        </p:txBody>
      </p:sp>
      <p:cxnSp>
        <p:nvCxnSpPr>
          <p:cNvPr id="17" name="Straight Connector 16">
            <a:extLst>
              <a:ext uri="{FF2B5EF4-FFF2-40B4-BE49-F238E27FC236}">
                <a16:creationId xmlns:a16="http://schemas.microsoft.com/office/drawing/2014/main" id="{6C442B80-D06F-108E-37E6-D77F31AC29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280665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468</TotalTime>
  <Words>582</Words>
  <Application>Microsoft Office PowerPoint</Application>
  <PresentationFormat>Breedbeeld</PresentationFormat>
  <Paragraphs>68</Paragraphs>
  <Slides>10</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10</vt:i4>
      </vt:variant>
    </vt:vector>
  </HeadingPairs>
  <TitlesOfParts>
    <vt:vector size="16" baseType="lpstr">
      <vt:lpstr>Aptos</vt:lpstr>
      <vt:lpstr>Aptos Display</vt:lpstr>
      <vt:lpstr>Arial</vt:lpstr>
      <vt:lpstr>Copperplate Gothic Bold</vt:lpstr>
      <vt:lpstr>Times New Roman</vt:lpstr>
      <vt:lpstr>Kantoorthema</vt:lpstr>
      <vt:lpstr>Intervisie scholen</vt:lpstr>
      <vt:lpstr>agenda</vt:lpstr>
      <vt:lpstr>Disclosure</vt:lpstr>
      <vt:lpstr>Rol van de school</vt:lpstr>
      <vt:lpstr>Hoe reageer je op een disclosure</vt:lpstr>
      <vt:lpstr>Volg de stappen van de meldcode</vt:lpstr>
      <vt:lpstr>Stap 3</vt:lpstr>
      <vt:lpstr>Rol van Veilig Thuis in dit proces</vt:lpstr>
      <vt:lpstr>Do’s in gesprek met ouders</vt:lpstr>
      <vt:lpstr>Input, vragen en/of casuïstiek </vt:lpstr>
    </vt:vector>
  </TitlesOfParts>
  <Company>Veiligheidsregio Kennemerland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Susan Dijkman</dc:creator>
  <cp:lastModifiedBy>Secretariaat Passend Onderwijs Haarlemmermeer</cp:lastModifiedBy>
  <cp:revision>5</cp:revision>
  <dcterms:created xsi:type="dcterms:W3CDTF">2024-11-08T07:43:33Z</dcterms:created>
  <dcterms:modified xsi:type="dcterms:W3CDTF">2025-11-11T14:43:55Z</dcterms:modified>
</cp:coreProperties>
</file>