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1" r:id="rId5"/>
  </p:sldMasterIdLst>
  <p:notesMasterIdLst>
    <p:notesMasterId r:id="rId15"/>
  </p:notesMasterIdLst>
  <p:sldIdLst>
    <p:sldId id="256" r:id="rId6"/>
    <p:sldId id="257" r:id="rId7"/>
    <p:sldId id="258" r:id="rId8"/>
    <p:sldId id="259" r:id="rId9"/>
    <p:sldId id="260" r:id="rId10"/>
    <p:sldId id="264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71186" autoAdjust="0"/>
  </p:normalViewPr>
  <p:slideViewPr>
    <p:cSldViewPr snapToGrid="0">
      <p:cViewPr varScale="1">
        <p:scale>
          <a:sx n="58" d="100"/>
          <a:sy n="58" d="100"/>
        </p:scale>
        <p:origin x="15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F100F-030D-5744-A85F-8D6F88758E0A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C4E84-1041-D349-B801-0C6C0A32BC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97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017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7740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280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717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85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38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319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C4E84-1041-D349-B801-0C6C0A32BC76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44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st, groen, Graphics, grafische vormgeving&#10;&#10;Automatisch gegenereerde beschrijving">
            <a:extLst>
              <a:ext uri="{FF2B5EF4-FFF2-40B4-BE49-F238E27FC236}">
                <a16:creationId xmlns:a16="http://schemas.microsoft.com/office/drawing/2014/main" id="{BCA02333-B0DF-8B42-BDD1-D3009DFF18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7FFBDE-DE65-198D-E9E6-04FB471327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28800" y="938463"/>
            <a:ext cx="5285231" cy="1823025"/>
          </a:xfrm>
          <a:prstGeom prst="rect">
            <a:avLst/>
          </a:prstGeom>
        </p:spPr>
        <p:txBody>
          <a:bodyPr anchor="ctr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EC925D-3765-1CFA-7058-6081D10FE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2761488"/>
            <a:ext cx="5285231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8CE46628-667B-A441-30D5-B820BAED26CA}"/>
              </a:ext>
            </a:extLst>
          </p:cNvPr>
          <p:cNvSpPr/>
          <p:nvPr userDrawn="1"/>
        </p:nvSpPr>
        <p:spPr>
          <a:xfrm>
            <a:off x="753979" y="1267326"/>
            <a:ext cx="770021" cy="7700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91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BCA02333-B0DF-8B42-BDD1-D3009DFF18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7FFBDE-DE65-198D-E9E6-04FB471327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28801" y="3299458"/>
            <a:ext cx="5609738" cy="1731585"/>
          </a:xfrm>
          <a:prstGeom prst="rect">
            <a:avLst/>
          </a:prstGeom>
        </p:spPr>
        <p:txBody>
          <a:bodyPr anchor="ctr"/>
          <a:lstStyle>
            <a:lvl1pPr algn="l">
              <a:defRPr sz="4800" b="1">
                <a:solidFill>
                  <a:schemeClr val="accent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EC925D-3765-1CFA-7058-6081D10FE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5031043"/>
            <a:ext cx="5742431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8CE46628-667B-A441-30D5-B820BAED26CA}"/>
              </a:ext>
            </a:extLst>
          </p:cNvPr>
          <p:cNvSpPr/>
          <p:nvPr userDrawn="1"/>
        </p:nvSpPr>
        <p:spPr>
          <a:xfrm>
            <a:off x="1172838" y="3728906"/>
            <a:ext cx="438777" cy="4608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96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104F6-828E-ED33-9A45-FBBBFF0DB5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1138" y="763710"/>
            <a:ext cx="8532760" cy="768106"/>
          </a:xfrm>
          <a:prstGeom prst="rect">
            <a:avLst/>
          </a:prstGeom>
        </p:spPr>
        <p:txBody>
          <a:bodyPr/>
          <a:lstStyle>
            <a:lvl1pPr>
              <a:defRPr sz="27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9E618-535F-76F4-A0B2-2DFA7D88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69231" y="5901530"/>
            <a:ext cx="1203569" cy="365125"/>
          </a:xfrm>
        </p:spPr>
        <p:txBody>
          <a:bodyPr/>
          <a:lstStyle/>
          <a:p>
            <a:r>
              <a:rPr lang="nl-NL"/>
              <a:t>| </a:t>
            </a:r>
            <a:fld id="{BCE02D0E-73FF-4B46-BF8F-6430782DD3E1}" type="datetime1">
              <a:rPr lang="nl-NL" smtClean="0"/>
              <a:t>15-2-2024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16CF9ED-CEFB-1326-C066-96C3F51A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5E77C1-833C-CA57-9584-BA9159D0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/ </a:t>
            </a:r>
            <a:fld id="{AC7814DE-57AF-1F45-8125-1E187EA27FE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95F72E0C-577F-5D80-1C1B-00042B0670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91137" y="1531816"/>
            <a:ext cx="8532759" cy="42203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4362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104F6-828E-ED33-9A45-FBBBFF0DB5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1138" y="763710"/>
            <a:ext cx="8532760" cy="768106"/>
          </a:xfrm>
          <a:prstGeom prst="rect">
            <a:avLst/>
          </a:prstGeom>
        </p:spPr>
        <p:txBody>
          <a:bodyPr/>
          <a:lstStyle>
            <a:lvl1pPr>
              <a:defRPr sz="27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9E618-535F-76F4-A0B2-2DFA7D88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69231" y="5901530"/>
            <a:ext cx="1203569" cy="365125"/>
          </a:xfrm>
        </p:spPr>
        <p:txBody>
          <a:bodyPr/>
          <a:lstStyle/>
          <a:p>
            <a:r>
              <a:rPr lang="nl-NL"/>
              <a:t>| </a:t>
            </a:r>
            <a:fld id="{BCE02D0E-73FF-4B46-BF8F-6430782DD3E1}" type="datetime1">
              <a:rPr lang="nl-NL" smtClean="0"/>
              <a:t>15-2-2024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16CF9ED-CEFB-1326-C066-96C3F51A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5E77C1-833C-CA57-9584-BA9159D0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/ </a:t>
            </a:r>
            <a:fld id="{AC7814DE-57AF-1F45-8125-1E187EA27FE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52EA96B6-C88C-B183-0709-93C22F9F6C7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390650" y="1531938"/>
            <a:ext cx="8532813" cy="4048247"/>
          </a:xfrm>
          <a:prstGeom prst="rect">
            <a:avLst/>
          </a:prstGeom>
        </p:spPr>
        <p:txBody>
          <a:bodyPr anchor="t"/>
          <a:lstStyle>
            <a:lvl1pPr marL="344488" indent="-344488">
              <a:lnSpc>
                <a:spcPct val="150000"/>
              </a:lnSpc>
              <a:buClr>
                <a:schemeClr val="accent1"/>
              </a:buClr>
              <a:buSzPct val="200000"/>
              <a:buFont typeface="ADLaM Display" panose="02010000000000000000" pitchFamily="2" charset="0"/>
              <a:buChar char="•"/>
              <a:tabLst/>
              <a:defRPr sz="2400"/>
            </a:lvl1pPr>
            <a:lvl2pPr marL="344488" indent="-344488">
              <a:lnSpc>
                <a:spcPct val="150000"/>
              </a:lnSpc>
              <a:buClr>
                <a:schemeClr val="accent1"/>
              </a:buClr>
              <a:buSzPct val="200000"/>
              <a:buFont typeface="ADLaM Display" panose="02010000000000000000" pitchFamily="2" charset="0"/>
              <a:buChar char="•"/>
              <a:tabLst/>
              <a:defRPr sz="2400"/>
            </a:lvl2pPr>
            <a:lvl3pPr marL="344488" indent="-344488">
              <a:lnSpc>
                <a:spcPct val="150000"/>
              </a:lnSpc>
              <a:buClr>
                <a:schemeClr val="accent1"/>
              </a:buClr>
              <a:buSzPct val="200000"/>
              <a:buFont typeface="ADLaM Display" panose="02010000000000000000" pitchFamily="2" charset="0"/>
              <a:buChar char="•"/>
              <a:tabLst/>
              <a:defRPr sz="2400"/>
            </a:lvl3pPr>
            <a:lvl4pPr marL="344488" indent="-344488">
              <a:lnSpc>
                <a:spcPct val="150000"/>
              </a:lnSpc>
              <a:buClr>
                <a:schemeClr val="accent1"/>
              </a:buClr>
              <a:buSzPct val="200000"/>
              <a:buFont typeface="ADLaM Display" panose="02010000000000000000" pitchFamily="2" charset="0"/>
              <a:buChar char="•"/>
              <a:tabLst/>
              <a:defRPr sz="2400"/>
            </a:lvl4pPr>
            <a:lvl5pPr marL="344488" indent="-344488">
              <a:lnSpc>
                <a:spcPct val="150000"/>
              </a:lnSpc>
              <a:buClr>
                <a:schemeClr val="accent1"/>
              </a:buClr>
              <a:buSzPct val="200000"/>
              <a:buFont typeface="ADLaM Display" panose="02010000000000000000" pitchFamily="2" charset="0"/>
              <a:buChar char="•"/>
              <a:tabLst/>
              <a:defRPr sz="2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9161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rije vorm 10">
            <a:extLst>
              <a:ext uri="{FF2B5EF4-FFF2-40B4-BE49-F238E27FC236}">
                <a16:creationId xmlns:a16="http://schemas.microsoft.com/office/drawing/2014/main" id="{F59D6C99-B231-8DFF-D33F-733A60BC51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05638" y="432806"/>
            <a:ext cx="8562718" cy="5463469"/>
          </a:xfrm>
          <a:custGeom>
            <a:avLst/>
            <a:gdLst>
              <a:gd name="connsiteX0" fmla="*/ 5463469 w 8562718"/>
              <a:gd name="connsiteY0" fmla="*/ 0 h 5463469"/>
              <a:gd name="connsiteX1" fmla="*/ 6391730 w 8562718"/>
              <a:gd name="connsiteY1" fmla="*/ 0 h 5463469"/>
              <a:gd name="connsiteX2" fmla="*/ 8562718 w 8562718"/>
              <a:gd name="connsiteY2" fmla="*/ 0 h 5463469"/>
              <a:gd name="connsiteX3" fmla="*/ 8562718 w 8562718"/>
              <a:gd name="connsiteY3" fmla="*/ 5463469 h 5463469"/>
              <a:gd name="connsiteX4" fmla="*/ 0 w 8562718"/>
              <a:gd name="connsiteY4" fmla="*/ 5463469 h 5463469"/>
              <a:gd name="connsiteX5" fmla="*/ 5463469 w 8562718"/>
              <a:gd name="connsiteY5" fmla="*/ 0 h 5463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62718" h="5463469">
                <a:moveTo>
                  <a:pt x="5463469" y="0"/>
                </a:moveTo>
                <a:lnTo>
                  <a:pt x="6391730" y="0"/>
                </a:lnTo>
                <a:lnTo>
                  <a:pt x="8562718" y="0"/>
                </a:lnTo>
                <a:lnTo>
                  <a:pt x="8562718" y="5463469"/>
                </a:lnTo>
                <a:lnTo>
                  <a:pt x="0" y="5463469"/>
                </a:lnTo>
                <a:cubicBezTo>
                  <a:pt x="0" y="2447574"/>
                  <a:pt x="2443787" y="0"/>
                  <a:pt x="5463469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9E618-535F-76F4-A0B2-2DFA7D88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69231" y="5901530"/>
            <a:ext cx="1203569" cy="365125"/>
          </a:xfrm>
        </p:spPr>
        <p:txBody>
          <a:bodyPr/>
          <a:lstStyle/>
          <a:p>
            <a:r>
              <a:rPr lang="nl-NL"/>
              <a:t>| </a:t>
            </a:r>
            <a:fld id="{BCE02D0E-73FF-4B46-BF8F-6430782DD3E1}" type="datetime1">
              <a:rPr lang="nl-NL" smtClean="0"/>
              <a:t>15-2-2024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16CF9ED-CEFB-1326-C066-96C3F51A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5E77C1-833C-CA57-9584-BA9159D0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/ </a:t>
            </a:r>
            <a:fld id="{AC7814DE-57AF-1F45-8125-1E187EA27FE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46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104F6-828E-ED33-9A45-FBBBFF0DB5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1138" y="763710"/>
            <a:ext cx="4818470" cy="768106"/>
          </a:xfrm>
          <a:prstGeom prst="rect">
            <a:avLst/>
          </a:prstGeom>
        </p:spPr>
        <p:txBody>
          <a:bodyPr/>
          <a:lstStyle>
            <a:lvl1pPr>
              <a:defRPr sz="27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69E618-535F-76F4-A0B2-2DFA7D88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69231" y="5901530"/>
            <a:ext cx="1203569" cy="365125"/>
          </a:xfrm>
        </p:spPr>
        <p:txBody>
          <a:bodyPr/>
          <a:lstStyle/>
          <a:p>
            <a:r>
              <a:rPr lang="nl-NL"/>
              <a:t>| </a:t>
            </a:r>
            <a:fld id="{BCE02D0E-73FF-4B46-BF8F-6430782DD3E1}" type="datetime1">
              <a:rPr lang="nl-NL" smtClean="0"/>
              <a:t>15-2-2024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16CF9ED-CEFB-1326-C066-96C3F51A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5E77C1-833C-CA57-9584-BA9159D0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/ </a:t>
            </a:r>
            <a:fld id="{AC7814DE-57AF-1F45-8125-1E187EA27FE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95F72E0C-577F-5D80-1C1B-00042B0670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91137" y="1687484"/>
            <a:ext cx="4818469" cy="40646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Vrije vorm 5">
            <a:extLst>
              <a:ext uri="{FF2B5EF4-FFF2-40B4-BE49-F238E27FC236}">
                <a16:creationId xmlns:a16="http://schemas.microsoft.com/office/drawing/2014/main" id="{4727FA15-61D8-01EB-C4C5-41F560519C1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9607" y="2614007"/>
            <a:ext cx="5144192" cy="3282268"/>
          </a:xfrm>
          <a:custGeom>
            <a:avLst/>
            <a:gdLst>
              <a:gd name="connsiteX0" fmla="*/ 5463469 w 8562718"/>
              <a:gd name="connsiteY0" fmla="*/ 0 h 5463469"/>
              <a:gd name="connsiteX1" fmla="*/ 6391730 w 8562718"/>
              <a:gd name="connsiteY1" fmla="*/ 0 h 5463469"/>
              <a:gd name="connsiteX2" fmla="*/ 8562718 w 8562718"/>
              <a:gd name="connsiteY2" fmla="*/ 0 h 5463469"/>
              <a:gd name="connsiteX3" fmla="*/ 8562718 w 8562718"/>
              <a:gd name="connsiteY3" fmla="*/ 5463469 h 5463469"/>
              <a:gd name="connsiteX4" fmla="*/ 0 w 8562718"/>
              <a:gd name="connsiteY4" fmla="*/ 5463469 h 5463469"/>
              <a:gd name="connsiteX5" fmla="*/ 5463469 w 8562718"/>
              <a:gd name="connsiteY5" fmla="*/ 0 h 5463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62718" h="5463469">
                <a:moveTo>
                  <a:pt x="5463469" y="0"/>
                </a:moveTo>
                <a:lnTo>
                  <a:pt x="6391730" y="0"/>
                </a:lnTo>
                <a:lnTo>
                  <a:pt x="8562718" y="0"/>
                </a:lnTo>
                <a:lnTo>
                  <a:pt x="8562718" y="5463469"/>
                </a:lnTo>
                <a:lnTo>
                  <a:pt x="0" y="5463469"/>
                </a:lnTo>
                <a:cubicBezTo>
                  <a:pt x="0" y="2447574"/>
                  <a:pt x="2443787" y="0"/>
                  <a:pt x="5463469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81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26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034F2D9-8070-D372-DE28-C74D4C7542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3B1D57-F023-BDD0-5748-F1AC06E25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84863" y="5901530"/>
            <a:ext cx="1141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accent1"/>
                </a:solidFill>
                <a:latin typeface="Abadi MT Condensed Light" panose="020B0306030101010103" pitchFamily="34" charset="77"/>
              </a:defRPr>
            </a:lvl1pPr>
          </a:lstStyle>
          <a:p>
            <a:r>
              <a:rPr lang="nl-NL"/>
              <a:t>| </a:t>
            </a:r>
            <a:fld id="{BCE02D0E-73FF-4B46-BF8F-6430782DD3E1}" type="datetime1">
              <a:rPr lang="nl-NL" smtClean="0"/>
              <a:t>15-2-2024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2376F1-8811-7E4F-EAE2-1583A64DF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26708" y="5901530"/>
            <a:ext cx="529719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accent1"/>
                </a:solidFill>
                <a:latin typeface="Abadi MT Condensed Light" panose="020B0306030101010103" pitchFamily="34" charset="77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42E5ED-6874-0700-1230-EA49DFF2F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38338" y="5901531"/>
            <a:ext cx="615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accent1"/>
                </a:solidFill>
                <a:latin typeface="Abadi MT Condensed Light" panose="020B0306030101010103" pitchFamily="34" charset="77"/>
              </a:defRPr>
            </a:lvl1pPr>
          </a:lstStyle>
          <a:p>
            <a:r>
              <a:rPr lang="nl-NL"/>
              <a:t>/ </a:t>
            </a:r>
            <a:fld id="{AC7814DE-57AF-1F45-8125-1E187EA27FE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43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F7D6C-2F02-4A85-5219-D2C41BAA34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Netwerk</a:t>
            </a:r>
            <a:r>
              <a:rPr lang="en-US"/>
              <a:t> IB </a:t>
            </a:r>
            <a:r>
              <a:rPr lang="en-US" err="1"/>
              <a:t>directie</a:t>
            </a:r>
            <a:r>
              <a:rPr lang="en-US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B2DB37-1764-605B-C0CA-2345320D55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/>
              <a:t>Hoogbegaafdheid</a:t>
            </a:r>
            <a:endParaRPr lang="en-US"/>
          </a:p>
          <a:p>
            <a:r>
              <a:rPr lang="en-US"/>
              <a:t>	</a:t>
            </a:r>
            <a:r>
              <a:rPr lang="en-US" err="1"/>
              <a:t>aanbod</a:t>
            </a:r>
            <a:endParaRPr lang="en-US"/>
          </a:p>
          <a:p>
            <a:r>
              <a:rPr lang="en-US"/>
              <a:t>	</a:t>
            </a:r>
            <a:r>
              <a:rPr lang="en-US" err="1"/>
              <a:t>signalering</a:t>
            </a:r>
            <a:endParaRPr lang="en-US"/>
          </a:p>
          <a:p>
            <a:r>
              <a:rPr lang="en-US"/>
              <a:t>	</a:t>
            </a:r>
            <a:r>
              <a:rPr lang="en-US" err="1"/>
              <a:t>subsidie</a:t>
            </a:r>
            <a:endParaRPr lang="en-US"/>
          </a:p>
          <a:p>
            <a:r>
              <a:rPr lang="en-US"/>
              <a:t>	</a:t>
            </a:r>
            <a:r>
              <a:rPr lang="en-US" err="1"/>
              <a:t>beleid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		Constance Vink 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8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F1A2BF-0E06-8044-B780-2BB865D22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1745674"/>
            <a:ext cx="5609738" cy="1479664"/>
          </a:xfrm>
        </p:spPr>
        <p:txBody>
          <a:bodyPr/>
          <a:lstStyle/>
          <a:p>
            <a:r>
              <a:rPr lang="nl-NL"/>
              <a:t>Intro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A6AAD4-E686-8FC0-72DF-FA0DA557D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3632663"/>
            <a:ext cx="5742431" cy="1870362"/>
          </a:xfrm>
        </p:spPr>
        <p:txBody>
          <a:bodyPr/>
          <a:lstStyle/>
          <a:p>
            <a:endParaRPr lang="nl-NL"/>
          </a:p>
          <a:p>
            <a:r>
              <a:rPr lang="nl-NL"/>
              <a:t>Wie heeft er in zijn organisatie hoogbegaafde kinderen?</a:t>
            </a:r>
          </a:p>
          <a:p>
            <a:r>
              <a:rPr lang="nl-NL"/>
              <a:t>En wat doen jullie hiermee?</a:t>
            </a:r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65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629FE-D7D5-9EA1-A522-811B44F5A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1034934"/>
            <a:ext cx="5609738" cy="1391274"/>
          </a:xfrm>
        </p:spPr>
        <p:txBody>
          <a:bodyPr/>
          <a:lstStyle/>
          <a:p>
            <a:r>
              <a:rPr lang="nl-NL" dirty="0"/>
              <a:t>Aanbod in Haarlemmermeer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39C761-F038-AA55-88D2-B0B36F21A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3133344"/>
            <a:ext cx="5742431" cy="3242519"/>
          </a:xfrm>
        </p:spPr>
        <p:txBody>
          <a:bodyPr lIns="91440" tIns="45720" rIns="91440" bIns="4572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Op school; </a:t>
            </a:r>
            <a:r>
              <a:rPr lang="nl-NL" dirty="0" err="1"/>
              <a:t>compacten</a:t>
            </a:r>
            <a:r>
              <a:rPr lang="nl-NL" dirty="0"/>
              <a:t>, verrijken, plusgroepen, etc.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2">
                    <a:lumMod val="75000"/>
                  </a:schemeClr>
                </a:solidFill>
              </a:rPr>
              <a:t>Day a week school</a:t>
            </a:r>
            <a:endParaRPr lang="nl-NL" dirty="0">
              <a:solidFill>
                <a:schemeClr val="tx2">
                  <a:lumMod val="75000"/>
                </a:schemeClr>
              </a:solidFill>
              <a:ea typeface="Tahoma"/>
              <a:cs typeface="Tahom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Voltijds HB onderwijs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ea typeface="Tahoma"/>
                <a:cs typeface="Tahoma"/>
              </a:rPr>
              <a:t>Expertise platform SWV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Maatwerkgroep </a:t>
            </a:r>
          </a:p>
        </p:txBody>
      </p:sp>
    </p:spTree>
    <p:extLst>
      <p:ext uri="{BB962C8B-B14F-4D97-AF65-F5344CB8AC3E}">
        <p14:creationId xmlns:p14="http://schemas.microsoft.com/office/powerpoint/2010/main" val="309940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054B7-95F7-C521-E8A7-E42182E0F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538481"/>
            <a:ext cx="5609738" cy="1737359"/>
          </a:xfrm>
        </p:spPr>
        <p:txBody>
          <a:bodyPr/>
          <a:lstStyle/>
          <a:p>
            <a:r>
              <a:rPr lang="nl-NL"/>
              <a:t>Day a week school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2A396F-8E81-9C79-2E71-151A16D3D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8961" y="2275840"/>
            <a:ext cx="7121288" cy="4043680"/>
          </a:xfrm>
        </p:spPr>
        <p:txBody>
          <a:bodyPr lIns="91440" tIns="45720" rIns="91440" bIns="45720" anchor="t"/>
          <a:lstStyle/>
          <a:p>
            <a:pPr marL="342900" indent="-342900">
              <a:buChar char="•"/>
            </a:pPr>
            <a:r>
              <a:rPr lang="nl-NL" b="1" dirty="0"/>
              <a:t>Wat</a:t>
            </a:r>
            <a:r>
              <a:rPr lang="nl-NL" b="1"/>
              <a:t>:</a:t>
            </a:r>
            <a:endParaRPr lang="nl-NL" b="1">
              <a:ea typeface="Tahoma"/>
              <a:cs typeface="Tahoma"/>
            </a:endParaRPr>
          </a:p>
          <a:p>
            <a:pPr lvl="1" algn="l"/>
            <a:r>
              <a:rPr lang="nl-NL">
                <a:solidFill>
                  <a:srgbClr val="006633"/>
                </a:solidFill>
              </a:rPr>
              <a:t>Leerlingen van verschillende scholen, 1 dag per week </a:t>
            </a:r>
            <a:r>
              <a:rPr lang="nl-NL" dirty="0">
                <a:solidFill>
                  <a:srgbClr val="006633"/>
                </a:solidFill>
              </a:rPr>
              <a:t>in HB groep. Wordt geregeld per bestuur. Groep is </a:t>
            </a:r>
            <a:r>
              <a:rPr lang="nl-NL" dirty="0" err="1">
                <a:solidFill>
                  <a:srgbClr val="006633"/>
                </a:solidFill>
              </a:rPr>
              <a:t>olv</a:t>
            </a:r>
            <a:r>
              <a:rPr lang="nl-NL" dirty="0">
                <a:solidFill>
                  <a:srgbClr val="006633"/>
                </a:solidFill>
              </a:rPr>
              <a:t> HB specialist </a:t>
            </a:r>
            <a:endParaRPr lang="nl-NL" b="1" dirty="0">
              <a:solidFill>
                <a:srgbClr val="006633"/>
              </a:solidFill>
              <a:ea typeface="Tahoma"/>
              <a:cs typeface="Tahoma"/>
            </a:endParaRPr>
          </a:p>
          <a:p>
            <a:pPr marL="342900" indent="-342900">
              <a:buChar char="•"/>
            </a:pPr>
            <a:r>
              <a:rPr lang="nl-NL" b="1">
                <a:ea typeface="Tahoma"/>
                <a:cs typeface="Tahoma"/>
              </a:rPr>
              <a:t>Vanaf welke leeftijd:</a:t>
            </a:r>
          </a:p>
          <a:p>
            <a:r>
              <a:rPr lang="nl-NL"/>
              <a:t>    vanaf groep </a:t>
            </a:r>
            <a:r>
              <a:rPr lang="nl-NL" dirty="0"/>
              <a:t>5</a:t>
            </a:r>
          </a:p>
          <a:p>
            <a:pPr marL="342900" indent="-342900">
              <a:buChar char="•"/>
            </a:pPr>
            <a:r>
              <a:rPr lang="nl-NL" b="1" dirty="0">
                <a:ea typeface="Tahoma"/>
                <a:cs typeface="Tahoma"/>
              </a:rPr>
              <a:t>Procedure:</a:t>
            </a:r>
          </a:p>
          <a:p>
            <a:pPr marL="342900" indent="-342900">
              <a:buChar char="•"/>
            </a:pPr>
            <a:r>
              <a:rPr lang="nl-NL" dirty="0"/>
              <a:t>Aanmelding gaat middels een screening door scholen. Leerlingen worden voorgedragen aan coördinator/HB-specialist DWS; die beoordeelt de aanvragen en maakt een verdeling van de kinderen over de beschikbare plaatsen. </a:t>
            </a:r>
            <a:endParaRPr lang="nl-NL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8868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325AC-C2AB-CBB3-9719-F10A29913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1221971"/>
            <a:ext cx="5609738" cy="1587731"/>
          </a:xfrm>
        </p:spPr>
        <p:txBody>
          <a:bodyPr/>
          <a:lstStyle/>
          <a:p>
            <a:r>
              <a:rPr lang="nl-NL"/>
              <a:t>Voltijds HB onderwijs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9CA17D5-CC38-87F5-3E22-6D1C3D7BA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2943541"/>
            <a:ext cx="7484145" cy="3649289"/>
          </a:xfrm>
        </p:spPr>
        <p:txBody>
          <a:bodyPr lIns="91440" tIns="45720" rIns="91440" bIns="4572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Vanaf groep 4/5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Doelgroep: kinderen die het niet redden in regulier ondanks geboden maatregelen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Aanbod: </a:t>
            </a:r>
          </a:p>
          <a:p>
            <a:r>
              <a:rPr lang="nl-NL" dirty="0"/>
              <a:t>        </a:t>
            </a:r>
            <a:r>
              <a:rPr lang="nl-NL" dirty="0" err="1"/>
              <a:t>Compacten</a:t>
            </a:r>
            <a:r>
              <a:rPr lang="nl-NL" dirty="0"/>
              <a:t> en verrijken </a:t>
            </a:r>
          </a:p>
          <a:p>
            <a:r>
              <a:rPr lang="nl-NL" dirty="0"/>
              <a:t>        Projectonderwijs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Criteria </a:t>
            </a:r>
          </a:p>
          <a:p>
            <a:r>
              <a:rPr lang="nl-NL" dirty="0"/>
              <a:t>        Diagnostiek IQ &gt; 130</a:t>
            </a:r>
          </a:p>
          <a:p>
            <a:r>
              <a:rPr lang="nl-NL" dirty="0"/>
              <a:t>        </a:t>
            </a:r>
            <a:r>
              <a:rPr lang="nl-NL" dirty="0" err="1"/>
              <a:t>Comorbiditeit</a:t>
            </a:r>
            <a:r>
              <a:rPr lang="nl-NL" dirty="0"/>
              <a:t> uitgesloten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734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3A958-26D6-F404-1557-B4D46806A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987553"/>
            <a:ext cx="5609738" cy="1463040"/>
          </a:xfrm>
        </p:spPr>
        <p:txBody>
          <a:bodyPr/>
          <a:lstStyle/>
          <a:p>
            <a:r>
              <a:rPr lang="nl-NL" dirty="0"/>
              <a:t>Expertise platform HB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F84F81-28E5-FBA0-CB9F-57B70432C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3023617"/>
            <a:ext cx="7132319" cy="3084576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8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HB expertise is toegevoegd aan het Expertise platform.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8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via het aanmeldformulier op de site van het SWV.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8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Ingrid Moespot kan meedenken met vraagstukken rondom HB</a:t>
            </a:r>
            <a:endParaRPr lang="nl-NL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nl-NL" sz="1800" b="0" i="0" dirty="0">
                <a:solidFill>
                  <a:srgbClr val="242424"/>
                </a:solidFill>
                <a:effectLst/>
                <a:latin typeface="Tahoma" panose="020B0604030504040204" pitchFamily="34" charset="0"/>
              </a:rPr>
              <a:t> </a:t>
            </a:r>
            <a:endParaRPr lang="nl-NL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6555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7F9F0-BCEB-6059-1E82-3235337A0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609601"/>
            <a:ext cx="5609738" cy="1450848"/>
          </a:xfrm>
        </p:spPr>
        <p:txBody>
          <a:bodyPr/>
          <a:lstStyle/>
          <a:p>
            <a:r>
              <a:rPr lang="nl-NL" dirty="0"/>
              <a:t>Maatwerkgroep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6249668-2F4E-3C4A-D4B6-2A1833924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2511553"/>
            <a:ext cx="9020240" cy="3852672"/>
          </a:xfrm>
        </p:spPr>
        <p:txBody>
          <a:bodyPr lIns="91440" tIns="45720" rIns="91440" bIns="45720" anchor="t"/>
          <a:lstStyle/>
          <a:p>
            <a:r>
              <a:rPr lang="nl-NL" dirty="0"/>
              <a:t>Doelgroep:</a:t>
            </a:r>
          </a:p>
          <a:p>
            <a:pPr>
              <a:lnSpc>
                <a:spcPct val="107000"/>
              </a:lnSpc>
              <a:spcBef>
                <a:spcPts val="1200"/>
              </a:spcBef>
              <a:tabLst>
                <a:tab pos="228600" algn="l"/>
              </a:tabLst>
            </a:pPr>
            <a:r>
              <a:rPr lang="nl-NL" sz="1400" dirty="0">
                <a:effectLst/>
                <a:latin typeface="Tahoma"/>
                <a:ea typeface="Tahoma"/>
                <a:cs typeface="Tahoma"/>
              </a:rPr>
              <a:t>Het betreft een hoogbegaafde leerling die aantoonbaar thuiszit of dreigt thuis te komen zitten en waarbij jeugdzorg is betrokken.</a:t>
            </a:r>
            <a:endParaRPr lang="nl-NL" sz="1400" b="1" dirty="0">
              <a:latin typeface="Tahoma"/>
              <a:ea typeface="Tahoma"/>
              <a:cs typeface="Tahoma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tabLst>
                <a:tab pos="228600" algn="l"/>
              </a:tabLst>
            </a:pPr>
            <a:r>
              <a:rPr lang="nl-NL" sz="1400" b="0" i="1" dirty="0">
                <a:effectLst/>
                <a:latin typeface="Tahoma"/>
                <a:ea typeface="Tahoma"/>
                <a:cs typeface="Tahoma"/>
              </a:rPr>
              <a:t>IQ van de leerling is &gt; </a:t>
            </a:r>
            <a:r>
              <a:rPr lang="nl-NL" sz="1400" b="0" i="1" dirty="0">
                <a:solidFill>
                  <a:srgbClr val="FF0000"/>
                </a:solidFill>
                <a:effectLst/>
                <a:latin typeface="Tahoma"/>
                <a:ea typeface="Tahoma"/>
                <a:cs typeface="Tahoma"/>
              </a:rPr>
              <a:t>130 *</a:t>
            </a:r>
            <a:endParaRPr lang="nl-NL" sz="1400" b="1" dirty="0">
              <a:solidFill>
                <a:srgbClr val="FF0000"/>
              </a:solidFill>
              <a:latin typeface="Tahoma"/>
              <a:ea typeface="Tahoma"/>
              <a:cs typeface="Tahoma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nl-NL" sz="1400" b="0" i="1" dirty="0">
                <a:effectLst/>
                <a:latin typeface="Tahoma"/>
                <a:ea typeface="Tahoma"/>
                <a:cs typeface="Tahoma"/>
              </a:rPr>
              <a:t>Groep 3 t/m 6</a:t>
            </a:r>
            <a:endParaRPr lang="nl-NL" sz="1400" b="1" dirty="0">
              <a:effectLst/>
              <a:latin typeface="Tahoma"/>
              <a:ea typeface="Tahoma"/>
              <a:cs typeface="Tahoma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nl-NL" sz="1400" b="0" dirty="0">
                <a:effectLst/>
                <a:latin typeface="Tahoma"/>
                <a:ea typeface="Tahoma"/>
                <a:cs typeface="Tahoma"/>
              </a:rPr>
              <a:t>Leerlingen hebben een complexe ondersteuningsvraag vanuit onderwijs en/ of vanuit zorg, die niet meer in het reguliere onderwijs vorm te</a:t>
            </a:r>
            <a:r>
              <a:rPr lang="nl-NL" sz="1400" dirty="0">
                <a:latin typeface="Tahoma"/>
                <a:ea typeface="Tahoma"/>
                <a:cs typeface="Tahoma"/>
              </a:rPr>
              <a:t> </a:t>
            </a:r>
            <a:r>
              <a:rPr lang="nl-NL" sz="1400" b="0" dirty="0">
                <a:effectLst/>
                <a:latin typeface="Tahoma"/>
                <a:ea typeface="Tahoma"/>
                <a:cs typeface="Tahoma"/>
              </a:rPr>
              <a:t>geven is. Deze vraag kan onder andere liggen in een leer- of ontwikkelingsstoornis (dubbel-bijzonder begaafd), sociaal-emotionele uitdagingen, hypersensitiviteit en/of trauma. Hierbij is het van belang dat er aantoonbaar extra ondersteuning en/of ondersteunende jeugdhulp geboden is.</a:t>
            </a:r>
            <a:endParaRPr lang="nl-NL" sz="1400" b="1" dirty="0">
              <a:effectLst/>
              <a:latin typeface="Tahoma"/>
              <a:ea typeface="Tahoma"/>
              <a:cs typeface="Tahoma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nl-NL" sz="1400" b="0" dirty="0">
                <a:effectLst/>
                <a:latin typeface="Tahoma"/>
                <a:ea typeface="Tahoma"/>
                <a:cs typeface="Tahoma"/>
              </a:rPr>
              <a:t>Ouderbetrokkenheid</a:t>
            </a:r>
            <a:r>
              <a:rPr lang="nl-NL" sz="1400" b="0" dirty="0">
                <a:solidFill>
                  <a:srgbClr val="00B050"/>
                </a:solidFill>
                <a:effectLst/>
                <a:latin typeface="Tahoma"/>
                <a:ea typeface="Tahoma"/>
                <a:cs typeface="Tahoma"/>
              </a:rPr>
              <a:t>: </a:t>
            </a:r>
            <a:r>
              <a:rPr lang="nl-NL" sz="1400" b="0" dirty="0">
                <a:effectLst/>
                <a:latin typeface="Tahoma"/>
                <a:ea typeface="Tahoma"/>
                <a:cs typeface="Tahoma"/>
              </a:rPr>
              <a:t>Ouders stemmen in met onderzoek, behandeling en, indien nodig, systemische begeleiding.</a:t>
            </a:r>
            <a:endParaRPr lang="nl-NL" sz="1050" b="1" dirty="0">
              <a:effectLst/>
              <a:latin typeface="Tahoma"/>
              <a:ea typeface="Tahoma"/>
              <a:cs typeface="Tahoma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815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21330-C029-FDC7-7245-58CA79F34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451105"/>
            <a:ext cx="5609738" cy="1475232"/>
          </a:xfrm>
        </p:spPr>
        <p:txBody>
          <a:bodyPr/>
          <a:lstStyle/>
          <a:p>
            <a:r>
              <a:rPr lang="nl-NL" dirty="0"/>
              <a:t>Maatwerkgroep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2D0417-B284-6C52-46B3-4A1582FAB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2036064"/>
            <a:ext cx="6937247" cy="4370831"/>
          </a:xfrm>
        </p:spPr>
        <p:txBody>
          <a:bodyPr lIns="91440" tIns="45720" rIns="91440" bIns="4572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Boven bestuurlijk incl. gemeente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Start na voorjaarsvakantie</a:t>
            </a:r>
            <a:endParaRPr lang="nl-NL" dirty="0">
              <a:ea typeface="Tahoma"/>
              <a:cs typeface="Tahom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Leerkracht, PM en gedragsspecialist</a:t>
            </a:r>
            <a:endParaRPr lang="nl-NL" dirty="0">
              <a:ea typeface="Tahoma"/>
              <a:cs typeface="Tahom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Maximaal 2 jaar, </a:t>
            </a:r>
            <a:r>
              <a:rPr lang="nl-NL" dirty="0">
                <a:solidFill>
                  <a:schemeClr val="tx2">
                    <a:lumMod val="75000"/>
                  </a:schemeClr>
                </a:solidFill>
              </a:rPr>
              <a:t>streven 1 jaar</a:t>
            </a:r>
            <a:endParaRPr lang="nl-NL" dirty="0">
              <a:solidFill>
                <a:schemeClr val="tx2">
                  <a:lumMod val="75000"/>
                </a:schemeClr>
              </a:solidFill>
              <a:ea typeface="Tahoma"/>
              <a:cs typeface="Tahoma"/>
            </a:endParaRPr>
          </a:p>
          <a:p>
            <a:endParaRPr lang="nl-NL" dirty="0">
              <a:ea typeface="Tahoma"/>
              <a:cs typeface="Tahoma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254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34995-24D3-AF03-98FF-83C2CBCF4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1463041"/>
            <a:ext cx="5609738" cy="1596044"/>
          </a:xfrm>
        </p:spPr>
        <p:txBody>
          <a:bodyPr/>
          <a:lstStyle/>
          <a:p>
            <a:r>
              <a:rPr lang="nl-NL"/>
              <a:t>Vragen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865858-8D9C-C052-D10D-1706D023F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9277" y="3805778"/>
            <a:ext cx="5742431" cy="667599"/>
          </a:xfrm>
        </p:spPr>
        <p:txBody>
          <a:bodyPr/>
          <a:lstStyle/>
          <a:p>
            <a:r>
              <a:rPr lang="nl-NL"/>
              <a:t>Stel ze gerust in de koffie- of lunchpauze. </a:t>
            </a:r>
          </a:p>
        </p:txBody>
      </p:sp>
    </p:spTree>
    <p:extLst>
      <p:ext uri="{BB962C8B-B14F-4D97-AF65-F5344CB8AC3E}">
        <p14:creationId xmlns:p14="http://schemas.microsoft.com/office/powerpoint/2010/main" val="196695818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PO Haarlemmermeer">
      <a:dk1>
        <a:srgbClr val="575756"/>
      </a:dk1>
      <a:lt1>
        <a:sysClr val="window" lastClr="FFFFFF"/>
      </a:lt1>
      <a:dk2>
        <a:srgbClr val="379E32"/>
      </a:dk2>
      <a:lt2>
        <a:srgbClr val="F4F6E3"/>
      </a:lt2>
      <a:accent1>
        <a:srgbClr val="B9C400"/>
      </a:accent1>
      <a:accent2>
        <a:srgbClr val="006633"/>
      </a:accent2>
      <a:accent3>
        <a:srgbClr val="C00076"/>
      </a:accent3>
      <a:accent4>
        <a:srgbClr val="B9C400"/>
      </a:accent4>
      <a:accent5>
        <a:srgbClr val="006633"/>
      </a:accent5>
      <a:accent6>
        <a:srgbClr val="C00076"/>
      </a:accent6>
      <a:hlink>
        <a:srgbClr val="B9C400"/>
      </a:hlink>
      <a:folHlink>
        <a:srgbClr val="006633"/>
      </a:folHlink>
    </a:clrScheme>
    <a:fontScheme name="Po- Letteryp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3D0EED90-50B9-B743-8DB6-7979ECE7B35E}" vid="{5EA04A25-AA16-0240-A6ED-3C1ECC9E753F}"/>
    </a:ext>
  </a:extLst>
</a:theme>
</file>

<file path=ppt/theme/theme2.xml><?xml version="1.0" encoding="utf-8"?>
<a:theme xmlns:a="http://schemas.openxmlformats.org/drawingml/2006/main" name="Tekst slides">
  <a:themeElements>
    <a:clrScheme name="PO Haarlemmermeer">
      <a:dk1>
        <a:srgbClr val="575756"/>
      </a:dk1>
      <a:lt1>
        <a:sysClr val="window" lastClr="FFFFFF"/>
      </a:lt1>
      <a:dk2>
        <a:srgbClr val="379E32"/>
      </a:dk2>
      <a:lt2>
        <a:srgbClr val="F4F6E3"/>
      </a:lt2>
      <a:accent1>
        <a:srgbClr val="B9C400"/>
      </a:accent1>
      <a:accent2>
        <a:srgbClr val="006633"/>
      </a:accent2>
      <a:accent3>
        <a:srgbClr val="C00076"/>
      </a:accent3>
      <a:accent4>
        <a:srgbClr val="B9C400"/>
      </a:accent4>
      <a:accent5>
        <a:srgbClr val="006633"/>
      </a:accent5>
      <a:accent6>
        <a:srgbClr val="C00076"/>
      </a:accent6>
      <a:hlink>
        <a:srgbClr val="B9C400"/>
      </a:hlink>
      <a:folHlink>
        <a:srgbClr val="006633"/>
      </a:folHlink>
    </a:clrScheme>
    <a:fontScheme name="Po- Letteryp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3D0EED90-50B9-B743-8DB6-7979ECE7B35E}" vid="{42B16BF4-3AFF-A349-9282-1C1F89490DC9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ce5e95-3524-48cf-8a1e-7037f9d9c511">
      <Terms xmlns="http://schemas.microsoft.com/office/infopath/2007/PartnerControls"/>
    </lcf76f155ced4ddcb4097134ff3c332f>
    <TaxCatchAll xmlns="40fa61ec-ed5c-4a18-b34c-b2fed5386e4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B0D578C1DAAB47B0E248DB26F87768" ma:contentTypeVersion="" ma:contentTypeDescription="Een nieuw document maken." ma:contentTypeScope="" ma:versionID="601a85a9fcc606d025fa0da140f0b67f">
  <xsd:schema xmlns:xsd="http://www.w3.org/2001/XMLSchema" xmlns:xs="http://www.w3.org/2001/XMLSchema" xmlns:p="http://schemas.microsoft.com/office/2006/metadata/properties" xmlns:ns2="1bce5e95-3524-48cf-8a1e-7037f9d9c511" xmlns:ns3="c4d807f2-6335-4ace-9e99-ded9dffbe57b" xmlns:ns4="40fa61ec-ed5c-4a18-b34c-b2fed5386e4d" targetNamespace="http://schemas.microsoft.com/office/2006/metadata/properties" ma:root="true" ma:fieldsID="8b4e907f4e6cf135bb4e423326a9f4f5" ns2:_="" ns3:_="" ns4:_="">
    <xsd:import namespace="1bce5e95-3524-48cf-8a1e-7037f9d9c511"/>
    <xsd:import namespace="c4d807f2-6335-4ace-9e99-ded9dffbe57b"/>
    <xsd:import namespace="40fa61ec-ed5c-4a18-b34c-b2fed5386e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e5e95-3524-48cf-8a1e-7037f9d9c5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af83c0b3-4f73-4c7a-8fc9-462437d460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d807f2-6335-4ace-9e99-ded9dffbe5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a61ec-ed5c-4a18-b34c-b2fed5386e4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6070d31-1fff-41ed-9127-fb77ccfa259e}" ma:internalName="TaxCatchAll" ma:showField="CatchAllData" ma:web="40fa61ec-ed5c-4a18-b34c-b2fed5386e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745EF0-BC13-4B40-89BA-047A239A2578}">
  <ds:schemaRefs>
    <ds:schemaRef ds:uri="40fa61ec-ed5c-4a18-b34c-b2fed5386e4d"/>
    <ds:schemaRef ds:uri="http://purl.org/dc/elements/1.1/"/>
    <ds:schemaRef ds:uri="c4d807f2-6335-4ace-9e99-ded9dffbe57b"/>
    <ds:schemaRef ds:uri="http://schemas.microsoft.com/office/infopath/2007/PartnerControls"/>
    <ds:schemaRef ds:uri="http://schemas.microsoft.com/office/2006/documentManagement/types"/>
    <ds:schemaRef ds:uri="1bce5e95-3524-48cf-8a1e-7037f9d9c511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73561F3-9226-4878-9D88-68FCD56DB0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ce5e95-3524-48cf-8a1e-7037f9d9c511"/>
    <ds:schemaRef ds:uri="c4d807f2-6335-4ace-9e99-ded9dffbe57b"/>
    <ds:schemaRef ds:uri="40fa61ec-ed5c-4a18-b34c-b2fed5386e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7B3FA2-0F20-4FA1-961B-2B03E745B0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20691 VORM PO H'Meer Powerpointsjabloon</Template>
  <TotalTime>76</TotalTime>
  <Words>358</Words>
  <Application>Microsoft Office PowerPoint</Application>
  <PresentationFormat>Breedbeeld</PresentationFormat>
  <Paragraphs>62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6" baseType="lpstr">
      <vt:lpstr>Abadi MT Condensed Light</vt:lpstr>
      <vt:lpstr>ADLaM Display</vt:lpstr>
      <vt:lpstr>Arial</vt:lpstr>
      <vt:lpstr>Calibri</vt:lpstr>
      <vt:lpstr>Tahoma</vt:lpstr>
      <vt:lpstr>Cover</vt:lpstr>
      <vt:lpstr>Tekst slides</vt:lpstr>
      <vt:lpstr>Netwerk IB directie </vt:lpstr>
      <vt:lpstr>Intro</vt:lpstr>
      <vt:lpstr>Aanbod in Haarlemmermeer </vt:lpstr>
      <vt:lpstr>Day a week school</vt:lpstr>
      <vt:lpstr>Voltijds HB onderwijs</vt:lpstr>
      <vt:lpstr>Expertise platform HB </vt:lpstr>
      <vt:lpstr>Maatwerkgroep</vt:lpstr>
      <vt:lpstr>Maatwerkgroep 2</vt:lpstr>
      <vt:lpstr>Vragen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Netwerk IB directie</dc:title>
  <dc:creator>Constance Vink</dc:creator>
  <cp:lastModifiedBy>Secretariaat Passend Onderwijs Haarlemmermeer</cp:lastModifiedBy>
  <cp:revision>3</cp:revision>
  <dcterms:created xsi:type="dcterms:W3CDTF">2023-11-28T08:38:42Z</dcterms:created>
  <dcterms:modified xsi:type="dcterms:W3CDTF">2024-02-15T12:50:55Z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0x0101002FB0D578C1DAAB47B0E248DB26F87768</vt:lpwstr>
  </property>
  <property fmtid="{D5CDD505-2E9C-101B-9397-08002B2CF9AE}" pid="3" name="MediaServiceImageTags">
    <vt:lpwstr/>
  </property>
</Properties>
</file>